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41.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theme/themeOverride4.xml" ContentType="application/vnd.openxmlformats-officedocument.themeOverrid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theme/themeOverride3.xml" ContentType="application/vnd.openxmlformats-officedocument.themeOverr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1" r:id="rId4"/>
  </p:sldMasterIdLst>
  <p:notesMasterIdLst>
    <p:notesMasterId r:id="rId46"/>
  </p:notesMasterIdLst>
  <p:handoutMasterIdLst>
    <p:handoutMasterId r:id="rId47"/>
  </p:handoutMasterIdLst>
  <p:sldIdLst>
    <p:sldId id="1109" r:id="rId5"/>
    <p:sldId id="1110" r:id="rId6"/>
    <p:sldId id="1111" r:id="rId7"/>
    <p:sldId id="1112" r:id="rId8"/>
    <p:sldId id="1113" r:id="rId9"/>
    <p:sldId id="1147" r:id="rId10"/>
    <p:sldId id="1114" r:id="rId11"/>
    <p:sldId id="1148" r:id="rId12"/>
    <p:sldId id="1115" r:id="rId13"/>
    <p:sldId id="1149" r:id="rId14"/>
    <p:sldId id="1116" r:id="rId15"/>
    <p:sldId id="1117" r:id="rId16"/>
    <p:sldId id="1118" r:id="rId17"/>
    <p:sldId id="1119" r:id="rId18"/>
    <p:sldId id="1120" r:id="rId19"/>
    <p:sldId id="1121" r:id="rId20"/>
    <p:sldId id="1122" r:id="rId21"/>
    <p:sldId id="1123" r:id="rId22"/>
    <p:sldId id="1124" r:id="rId23"/>
    <p:sldId id="1125" r:id="rId24"/>
    <p:sldId id="1126" r:id="rId25"/>
    <p:sldId id="1150" r:id="rId26"/>
    <p:sldId id="1127" r:id="rId27"/>
    <p:sldId id="1141" r:id="rId28"/>
    <p:sldId id="1128" r:id="rId29"/>
    <p:sldId id="1129" r:id="rId30"/>
    <p:sldId id="1130" r:id="rId31"/>
    <p:sldId id="1131" r:id="rId32"/>
    <p:sldId id="1143" r:id="rId33"/>
    <p:sldId id="1132" r:id="rId34"/>
    <p:sldId id="1133" r:id="rId35"/>
    <p:sldId id="1134" r:id="rId36"/>
    <p:sldId id="1135" r:id="rId37"/>
    <p:sldId id="1146" r:id="rId38"/>
    <p:sldId id="1151" r:id="rId39"/>
    <p:sldId id="1144" r:id="rId40"/>
    <p:sldId id="1145" r:id="rId41"/>
    <p:sldId id="1136" r:id="rId42"/>
    <p:sldId id="1139" r:id="rId43"/>
    <p:sldId id="1137" r:id="rId44"/>
    <p:sldId id="1138" r:id="rId45"/>
  </p:sldIdLst>
  <p:sldSz cx="9144000" cy="6858000" type="screen4x3"/>
  <p:notesSz cx="6881813" cy="9296400"/>
  <p:defaultTextStyle>
    <a:defPPr>
      <a:defRPr lang="en-US"/>
    </a:defPPr>
    <a:lvl1pPr algn="l" rtl="0" fontAlgn="base">
      <a:spcBef>
        <a:spcPct val="0"/>
      </a:spcBef>
      <a:spcAft>
        <a:spcPct val="0"/>
      </a:spcAft>
      <a:defRPr sz="1200" kern="1200">
        <a:solidFill>
          <a:schemeClr val="tx1"/>
        </a:solidFill>
        <a:latin typeface="Arial" pitchFamily="34" charset="0"/>
        <a:ea typeface="ＭＳ Ｐゴシック" charset="-128"/>
        <a:cs typeface="+mn-cs"/>
      </a:defRPr>
    </a:lvl1pPr>
    <a:lvl2pPr marL="457200" algn="l" rtl="0" fontAlgn="base">
      <a:spcBef>
        <a:spcPct val="0"/>
      </a:spcBef>
      <a:spcAft>
        <a:spcPct val="0"/>
      </a:spcAft>
      <a:defRPr sz="1200" kern="1200">
        <a:solidFill>
          <a:schemeClr val="tx1"/>
        </a:solidFill>
        <a:latin typeface="Arial" pitchFamily="34" charset="0"/>
        <a:ea typeface="ＭＳ Ｐゴシック" charset="-128"/>
        <a:cs typeface="+mn-cs"/>
      </a:defRPr>
    </a:lvl2pPr>
    <a:lvl3pPr marL="914400" algn="l" rtl="0" fontAlgn="base">
      <a:spcBef>
        <a:spcPct val="0"/>
      </a:spcBef>
      <a:spcAft>
        <a:spcPct val="0"/>
      </a:spcAft>
      <a:defRPr sz="1200" kern="1200">
        <a:solidFill>
          <a:schemeClr val="tx1"/>
        </a:solidFill>
        <a:latin typeface="Arial" pitchFamily="34" charset="0"/>
        <a:ea typeface="ＭＳ Ｐゴシック" charset="-128"/>
        <a:cs typeface="+mn-cs"/>
      </a:defRPr>
    </a:lvl3pPr>
    <a:lvl4pPr marL="1371600" algn="l" rtl="0" fontAlgn="base">
      <a:spcBef>
        <a:spcPct val="0"/>
      </a:spcBef>
      <a:spcAft>
        <a:spcPct val="0"/>
      </a:spcAft>
      <a:defRPr sz="1200" kern="1200">
        <a:solidFill>
          <a:schemeClr val="tx1"/>
        </a:solidFill>
        <a:latin typeface="Arial" pitchFamily="34" charset="0"/>
        <a:ea typeface="ＭＳ Ｐゴシック" charset="-128"/>
        <a:cs typeface="+mn-cs"/>
      </a:defRPr>
    </a:lvl4pPr>
    <a:lvl5pPr marL="1828800" algn="l" rtl="0" fontAlgn="base">
      <a:spcBef>
        <a:spcPct val="0"/>
      </a:spcBef>
      <a:spcAft>
        <a:spcPct val="0"/>
      </a:spcAft>
      <a:defRPr sz="1200" kern="1200">
        <a:solidFill>
          <a:schemeClr val="tx1"/>
        </a:solidFill>
        <a:latin typeface="Arial" pitchFamily="34" charset="0"/>
        <a:ea typeface="ＭＳ Ｐゴシック" charset="-128"/>
        <a:cs typeface="+mn-cs"/>
      </a:defRPr>
    </a:lvl5pPr>
    <a:lvl6pPr marL="2286000" algn="l" defTabSz="914400" rtl="0" eaLnBrk="1" latinLnBrk="0" hangingPunct="1">
      <a:defRPr sz="1200" kern="1200">
        <a:solidFill>
          <a:schemeClr val="tx1"/>
        </a:solidFill>
        <a:latin typeface="Arial" pitchFamily="34" charset="0"/>
        <a:ea typeface="ＭＳ Ｐゴシック" charset="-128"/>
        <a:cs typeface="+mn-cs"/>
      </a:defRPr>
    </a:lvl6pPr>
    <a:lvl7pPr marL="2743200" algn="l" defTabSz="914400" rtl="0" eaLnBrk="1" latinLnBrk="0" hangingPunct="1">
      <a:defRPr sz="1200" kern="1200">
        <a:solidFill>
          <a:schemeClr val="tx1"/>
        </a:solidFill>
        <a:latin typeface="Arial" pitchFamily="34" charset="0"/>
        <a:ea typeface="ＭＳ Ｐゴシック" charset="-128"/>
        <a:cs typeface="+mn-cs"/>
      </a:defRPr>
    </a:lvl7pPr>
    <a:lvl8pPr marL="3200400" algn="l" defTabSz="914400" rtl="0" eaLnBrk="1" latinLnBrk="0" hangingPunct="1">
      <a:defRPr sz="1200" kern="1200">
        <a:solidFill>
          <a:schemeClr val="tx1"/>
        </a:solidFill>
        <a:latin typeface="Arial" pitchFamily="34" charset="0"/>
        <a:ea typeface="ＭＳ Ｐゴシック" charset="-128"/>
        <a:cs typeface="+mn-cs"/>
      </a:defRPr>
    </a:lvl8pPr>
    <a:lvl9pPr marL="3657600" algn="l" defTabSz="914400" rtl="0" eaLnBrk="1" latinLnBrk="0" hangingPunct="1">
      <a:defRPr sz="1200" kern="1200">
        <a:solidFill>
          <a:schemeClr val="tx1"/>
        </a:solidFill>
        <a:latin typeface="Arial" pitchFamily="34"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clrMru>
    <a:srgbClr val="009900"/>
    <a:srgbClr val="000099"/>
    <a:srgbClr val="FF00FF"/>
    <a:srgbClr val="FF33CC"/>
    <a:srgbClr val="00FFFF"/>
    <a:srgbClr val="CC00FF"/>
    <a:srgbClr val="05FB2E"/>
    <a:srgbClr val="99CC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364" autoAdjust="0"/>
  </p:normalViewPr>
  <p:slideViewPr>
    <p:cSldViewPr>
      <p:cViewPr>
        <p:scale>
          <a:sx n="90" d="100"/>
          <a:sy n="90" d="100"/>
        </p:scale>
        <p:origin x="-72" y="180"/>
      </p:cViewPr>
      <p:guideLst>
        <p:guide orient="horz" pos="2160"/>
        <p:guide pos="2880"/>
      </p:guideLst>
    </p:cSldViewPr>
  </p:slideViewPr>
  <p:outlineViewPr>
    <p:cViewPr>
      <p:scale>
        <a:sx n="25" d="100"/>
        <a:sy n="25" d="100"/>
      </p:scale>
      <p:origin x="0" y="1500"/>
    </p:cViewPr>
  </p:outlineViewPr>
  <p:notesTextViewPr>
    <p:cViewPr>
      <p:scale>
        <a:sx n="150" d="100"/>
        <a:sy n="150" d="100"/>
      </p:scale>
      <p:origin x="0" y="0"/>
    </p:cViewPr>
  </p:notesTextViewPr>
  <p:sorterViewPr>
    <p:cViewPr>
      <p:scale>
        <a:sx n="66" d="100"/>
        <a:sy n="66" d="100"/>
      </p:scale>
      <p:origin x="0" y="0"/>
    </p:cViewPr>
  </p:sorterViewPr>
  <p:notesViewPr>
    <p:cSldViewPr>
      <p:cViewPr>
        <p:scale>
          <a:sx n="100" d="100"/>
          <a:sy n="100" d="100"/>
        </p:scale>
        <p:origin x="-1626" y="360"/>
      </p:cViewPr>
      <p:guideLst>
        <p:guide orient="horz" pos="2928"/>
        <p:guide pos="2168"/>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9442" name="Rectangle 2"/>
          <p:cNvSpPr>
            <a:spLocks noGrp="1" noChangeArrowheads="1"/>
          </p:cNvSpPr>
          <p:nvPr>
            <p:ph type="hdr" sz="quarter"/>
          </p:nvPr>
        </p:nvSpPr>
        <p:spPr bwMode="auto">
          <a:xfrm>
            <a:off x="0" y="0"/>
            <a:ext cx="2982913"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defTabSz="931863" eaLnBrk="0" hangingPunct="0">
              <a:defRPr>
                <a:latin typeface="Arial Narrow" pitchFamily="34" charset="0"/>
                <a:ea typeface="+mn-ea"/>
                <a:cs typeface="+mn-cs"/>
              </a:defRPr>
            </a:lvl1pPr>
          </a:lstStyle>
          <a:p>
            <a:pPr>
              <a:defRPr/>
            </a:pPr>
            <a:endParaRPr lang="en-US"/>
          </a:p>
        </p:txBody>
      </p:sp>
      <p:sp>
        <p:nvSpPr>
          <p:cNvPr id="189445" name="Rectangle 5"/>
          <p:cNvSpPr>
            <a:spLocks noGrp="1" noChangeArrowheads="1"/>
          </p:cNvSpPr>
          <p:nvPr>
            <p:ph type="sldNum" sz="quarter" idx="3"/>
          </p:nvPr>
        </p:nvSpPr>
        <p:spPr bwMode="auto">
          <a:xfrm>
            <a:off x="3898900" y="8831263"/>
            <a:ext cx="2982913" cy="465137"/>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eaLnBrk="0" hangingPunct="0">
              <a:defRPr/>
            </a:lvl1pPr>
          </a:lstStyle>
          <a:p>
            <a:pPr>
              <a:defRPr/>
            </a:pPr>
            <a:fld id="{1765F0F3-BFC4-425B-AFEB-9CFD87543508}" type="slidenum">
              <a:rPr lang="en-US"/>
              <a:pPr>
                <a:defRPr/>
              </a:pPr>
              <a:t>‹#›</a:t>
            </a:fld>
            <a:endParaRPr lang="en-US" dirty="0"/>
          </a:p>
        </p:txBody>
      </p:sp>
      <p:sp>
        <p:nvSpPr>
          <p:cNvPr id="94212" name="Rectangle 8"/>
          <p:cNvSpPr>
            <a:spLocks noChangeArrowheads="1"/>
          </p:cNvSpPr>
          <p:nvPr/>
        </p:nvSpPr>
        <p:spPr bwMode="auto">
          <a:xfrm>
            <a:off x="782638" y="8902700"/>
            <a:ext cx="5002212" cy="393700"/>
          </a:xfrm>
          <a:prstGeom prst="rect">
            <a:avLst/>
          </a:prstGeom>
          <a:noFill/>
          <a:ln w="9525">
            <a:noFill/>
            <a:miter lim="800000"/>
            <a:headEnd/>
            <a:tailEnd/>
          </a:ln>
        </p:spPr>
        <p:txBody>
          <a:bodyPr lIns="94947" tIns="47474" rIns="94947" bIns="47474" anchor="b"/>
          <a:lstStyle/>
          <a:p>
            <a:pPr defTabSz="949325"/>
            <a:endParaRPr lang="en-US" sz="1000">
              <a:latin typeface="Tahoma" pitchFamily="34" charset="0"/>
            </a:endParaRPr>
          </a:p>
        </p:txBody>
      </p:sp>
    </p:spTree>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2982913"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defTabSz="931863" eaLnBrk="0" hangingPunct="0">
              <a:defRPr>
                <a:latin typeface="Arial" charset="0"/>
                <a:ea typeface="+mn-ea"/>
                <a:cs typeface="+mn-cs"/>
              </a:defRPr>
            </a:lvl1pPr>
          </a:lstStyle>
          <a:p>
            <a:pPr>
              <a:defRPr/>
            </a:pPr>
            <a:endParaRPr lang="en-US"/>
          </a:p>
        </p:txBody>
      </p:sp>
      <p:sp>
        <p:nvSpPr>
          <p:cNvPr id="11267" name="Rectangle 3"/>
          <p:cNvSpPr>
            <a:spLocks noGrp="1" noChangeArrowheads="1"/>
          </p:cNvSpPr>
          <p:nvPr>
            <p:ph type="dt" idx="1"/>
          </p:nvPr>
        </p:nvSpPr>
        <p:spPr bwMode="auto">
          <a:xfrm>
            <a:off x="3898900" y="0"/>
            <a:ext cx="2982913"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eaLnBrk="0" hangingPunct="0">
              <a:defRPr>
                <a:latin typeface="Arial" charset="0"/>
                <a:ea typeface="+mn-ea"/>
                <a:cs typeface="+mn-cs"/>
              </a:defRPr>
            </a:lvl1pPr>
          </a:lstStyle>
          <a:p>
            <a:pPr>
              <a:defRPr/>
            </a:pPr>
            <a:endParaRPr lang="en-US"/>
          </a:p>
        </p:txBody>
      </p:sp>
      <p:sp>
        <p:nvSpPr>
          <p:cNvPr id="51204" name="Rectangle 4"/>
          <p:cNvSpPr>
            <a:spLocks noGrp="1" noRot="1" noChangeAspect="1" noChangeArrowheads="1" noTextEdit="1"/>
          </p:cNvSpPr>
          <p:nvPr>
            <p:ph type="sldImg" idx="2"/>
          </p:nvPr>
        </p:nvSpPr>
        <p:spPr bwMode="auto">
          <a:xfrm>
            <a:off x="1117600" y="696913"/>
            <a:ext cx="4646613" cy="3486150"/>
          </a:xfrm>
          <a:prstGeom prst="rect">
            <a:avLst/>
          </a:prstGeom>
          <a:noFill/>
          <a:ln w="9525">
            <a:solidFill>
              <a:srgbClr val="000000"/>
            </a:solidFill>
            <a:miter lim="800000"/>
            <a:headEnd/>
            <a:tailEnd/>
          </a:ln>
        </p:spPr>
      </p:sp>
      <p:sp>
        <p:nvSpPr>
          <p:cNvPr id="11269" name="Rectangle 5"/>
          <p:cNvSpPr>
            <a:spLocks noGrp="1" noChangeArrowheads="1"/>
          </p:cNvSpPr>
          <p:nvPr>
            <p:ph type="body" sz="quarter" idx="3"/>
          </p:nvPr>
        </p:nvSpPr>
        <p:spPr bwMode="auto">
          <a:xfrm>
            <a:off x="917575" y="4416425"/>
            <a:ext cx="5046663" cy="4183063"/>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1270" name="Rectangle 6"/>
          <p:cNvSpPr>
            <a:spLocks noGrp="1" noChangeArrowheads="1"/>
          </p:cNvSpPr>
          <p:nvPr>
            <p:ph type="ftr" sz="quarter" idx="4"/>
          </p:nvPr>
        </p:nvSpPr>
        <p:spPr bwMode="auto">
          <a:xfrm>
            <a:off x="0" y="8831263"/>
            <a:ext cx="2982913" cy="465137"/>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defTabSz="931863" eaLnBrk="0" hangingPunct="0">
              <a:defRPr>
                <a:latin typeface="Arial" charset="0"/>
                <a:ea typeface="+mn-ea"/>
                <a:cs typeface="+mn-cs"/>
              </a:defRPr>
            </a:lvl1pPr>
          </a:lstStyle>
          <a:p>
            <a:pPr>
              <a:defRPr/>
            </a:pPr>
            <a:endParaRPr lang="en-US"/>
          </a:p>
        </p:txBody>
      </p:sp>
      <p:sp>
        <p:nvSpPr>
          <p:cNvPr id="11271" name="Rectangle 7"/>
          <p:cNvSpPr>
            <a:spLocks noGrp="1" noChangeArrowheads="1"/>
          </p:cNvSpPr>
          <p:nvPr>
            <p:ph type="sldNum" sz="quarter" idx="5"/>
          </p:nvPr>
        </p:nvSpPr>
        <p:spPr bwMode="auto">
          <a:xfrm>
            <a:off x="3898900" y="8831263"/>
            <a:ext cx="2982913" cy="465137"/>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eaLnBrk="0" hangingPunct="0">
              <a:defRPr/>
            </a:lvl1pPr>
          </a:lstStyle>
          <a:p>
            <a:pPr>
              <a:defRPr/>
            </a:pPr>
            <a:fld id="{FE6E5E03-8163-4C7E-8784-0BD24A3E7A4E}" type="slidenum">
              <a:rPr lang="en-US"/>
              <a:pPr>
                <a:defRPr/>
              </a:pPr>
              <a:t>‹#›</a:t>
            </a:fld>
            <a:endParaRPr lang="en-US"/>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ritter.tea.state.tx.us/special.ed/guidance/"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a:ln/>
        </p:spPr>
        <p:txBody>
          <a:bodyPr/>
          <a:lstStyle/>
          <a:p>
            <a:endParaRPr lang="en-US" smtClean="0">
              <a:latin typeface="Arial" pitchFamily="34" charset="0"/>
              <a:ea typeface="ＭＳ Ｐゴシック" charset="-128"/>
            </a:endParaRPr>
          </a:p>
        </p:txBody>
      </p:sp>
      <p:sp>
        <p:nvSpPr>
          <p:cNvPr id="52228" name="Slide Number Placeholder 3"/>
          <p:cNvSpPr>
            <a:spLocks noGrp="1"/>
          </p:cNvSpPr>
          <p:nvPr>
            <p:ph type="sldNum" sz="quarter" idx="5"/>
          </p:nvPr>
        </p:nvSpPr>
        <p:spPr>
          <a:noFill/>
        </p:spPr>
        <p:txBody>
          <a:bodyPr/>
          <a:lstStyle/>
          <a:p>
            <a:fld id="{49C160AE-D1E1-42C2-BBBB-C44C1A8C221D}" type="slidenum">
              <a:rPr lang="en-US" smtClean="0"/>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eaLnBrk="1" hangingPunct="1">
              <a:defRPr/>
            </a:pPr>
            <a:r>
              <a:rPr lang="en-US" sz="1400" dirty="0" smtClean="0"/>
              <a:t>What are </a:t>
            </a:r>
            <a:r>
              <a:rPr lang="en-US" sz="1400" b="1" i="1" dirty="0" smtClean="0"/>
              <a:t>Supplementary Aids and Services</a:t>
            </a:r>
            <a:r>
              <a:rPr lang="en-US" sz="1400" i="1" dirty="0" smtClean="0"/>
              <a:t>?</a:t>
            </a:r>
          </a:p>
          <a:p>
            <a:pPr eaLnBrk="1" hangingPunct="1">
              <a:defRPr/>
            </a:pPr>
            <a:endParaRPr lang="en-US" sz="1400" dirty="0" smtClean="0"/>
          </a:p>
          <a:p>
            <a:pPr eaLnBrk="1" hangingPunct="1">
              <a:defRPr/>
            </a:pPr>
            <a:r>
              <a:rPr lang="en-US" sz="1400" dirty="0" smtClean="0"/>
              <a:t>According to federal and state laws, </a:t>
            </a:r>
            <a:r>
              <a:rPr lang="en-US" sz="1400" i="1" dirty="0" smtClean="0"/>
              <a:t>Supplementary Aids and Services</a:t>
            </a:r>
            <a:r>
              <a:rPr lang="en-US" sz="1400" dirty="0" smtClean="0"/>
              <a:t> are </a:t>
            </a:r>
            <a:r>
              <a:rPr lang="en-US" sz="1400" dirty="0"/>
              <a:t>aids, services, and other supports that are provided in </a:t>
            </a:r>
            <a:r>
              <a:rPr lang="en-US" sz="1400" dirty="0" smtClean="0"/>
              <a:t>general </a:t>
            </a:r>
            <a:r>
              <a:rPr lang="en-US" sz="1400" dirty="0"/>
              <a:t>education classes, other education-related settings, and in extracurricular and nonacademic settings (this was added to IDEA in 2004) to enable students with disabilities to be educated with nondisabled students to the maximum extent appropriate to include:</a:t>
            </a:r>
          </a:p>
          <a:p>
            <a:pPr marL="751122" lvl="1" indent="-288893" eaLnBrk="1" hangingPunct="1">
              <a:buFont typeface="Arial" pitchFamily="34" charset="0"/>
              <a:buChar char="•"/>
              <a:defRPr/>
            </a:pPr>
            <a:r>
              <a:rPr lang="en-US" sz="1400" dirty="0"/>
              <a:t>Accommodations and modifications to the curriculum</a:t>
            </a:r>
          </a:p>
          <a:p>
            <a:pPr marL="751122" lvl="1" indent="-288893" eaLnBrk="1" hangingPunct="1">
              <a:buFont typeface="Arial" pitchFamily="34" charset="0"/>
              <a:buChar char="•"/>
              <a:defRPr/>
            </a:pPr>
            <a:r>
              <a:rPr lang="en-US" sz="1400" dirty="0"/>
              <a:t>Support and training for staff/school personnel on behalf of the student such as AU training, PBIS training</a:t>
            </a:r>
          </a:p>
          <a:p>
            <a:pPr marL="751122" lvl="1" indent="-288893" eaLnBrk="1" hangingPunct="1">
              <a:buFont typeface="Arial" pitchFamily="34" charset="0"/>
              <a:buChar char="•"/>
              <a:defRPr/>
            </a:pPr>
            <a:r>
              <a:rPr lang="en-US" sz="1400" dirty="0"/>
              <a:t>Environmental supports such as preferential seating, physical arrangement of rooms</a:t>
            </a:r>
          </a:p>
          <a:p>
            <a:pPr marL="751122" lvl="1" indent="-288893" eaLnBrk="1" hangingPunct="1">
              <a:buFont typeface="Arial" pitchFamily="34" charset="0"/>
              <a:buChar char="•"/>
              <a:defRPr/>
            </a:pPr>
            <a:r>
              <a:rPr lang="en-US" sz="1400" dirty="0"/>
              <a:t>Specialized equipment such as wheelchairs, augmentative communication devices, computer access devices</a:t>
            </a:r>
          </a:p>
          <a:p>
            <a:pPr marL="747979" lvl="1" indent="-285750" eaLnBrk="1" hangingPunct="1">
              <a:buFont typeface="Arial" pitchFamily="34" charset="0"/>
              <a:buChar char="•"/>
              <a:defRPr/>
            </a:pPr>
            <a:r>
              <a:rPr lang="en-US" sz="1400" dirty="0"/>
              <a:t>Assistive technology devices such as specialized equipment, mobility devices</a:t>
            </a:r>
          </a:p>
          <a:p>
            <a:pPr marL="747979" lvl="1" indent="-285750" eaLnBrk="1" hangingPunct="1">
              <a:buFont typeface="Arial" pitchFamily="34" charset="0"/>
              <a:buChar char="•"/>
              <a:defRPr/>
            </a:pPr>
            <a:r>
              <a:rPr lang="en-US" sz="1400" dirty="0"/>
              <a:t>Specific modifications made to assignments</a:t>
            </a:r>
          </a:p>
          <a:p>
            <a:pPr eaLnBrk="1" hangingPunct="1">
              <a:defRPr/>
            </a:pPr>
            <a:endParaRPr lang="en-US" sz="1400" dirty="0" smtClean="0"/>
          </a:p>
          <a:p>
            <a:pPr eaLnBrk="1" hangingPunct="1">
              <a:defRPr/>
            </a:pPr>
            <a:r>
              <a:rPr lang="en-US" sz="1400" dirty="0" smtClean="0"/>
              <a:t>These laws require a description of each specific aid, service, support, or modification.  The requirement for specificity is clear and purposeful.</a:t>
            </a:r>
          </a:p>
          <a:p>
            <a:pPr eaLnBrk="1" hangingPunct="1">
              <a:defRPr/>
            </a:pPr>
            <a:endParaRPr lang="en-US" dirty="0"/>
          </a:p>
        </p:txBody>
      </p:sp>
      <p:sp>
        <p:nvSpPr>
          <p:cNvPr id="61444" name="Slide Number Placeholder 3"/>
          <p:cNvSpPr>
            <a:spLocks noGrp="1"/>
          </p:cNvSpPr>
          <p:nvPr>
            <p:ph type="sldNum" sz="quarter" idx="5"/>
          </p:nvPr>
        </p:nvSpPr>
        <p:spPr>
          <a:noFill/>
        </p:spPr>
        <p:txBody>
          <a:bodyPr/>
          <a:lstStyle/>
          <a:p>
            <a:fld id="{AB03F7B6-7F4A-4872-8590-6025B474EFB9}" type="slidenum">
              <a:rPr lang="en-US" smtClean="0"/>
              <a:pPr/>
              <a:t>10</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eaLnBrk="1" hangingPunct="1">
              <a:defRPr/>
            </a:pPr>
            <a:r>
              <a:rPr lang="en-US" sz="1400" dirty="0" smtClean="0"/>
              <a:t>What are </a:t>
            </a:r>
            <a:r>
              <a:rPr lang="en-US" sz="1400" b="1" i="1" dirty="0" smtClean="0"/>
              <a:t>Program Modifications and Supports for School Personnel</a:t>
            </a:r>
            <a:r>
              <a:rPr lang="en-US" sz="1400" dirty="0" smtClean="0"/>
              <a:t>? </a:t>
            </a:r>
          </a:p>
          <a:p>
            <a:pPr eaLnBrk="1" hangingPunct="1">
              <a:defRPr/>
            </a:pPr>
            <a:endParaRPr lang="en-US" sz="1400" dirty="0" smtClean="0"/>
          </a:p>
          <a:p>
            <a:pPr eaLnBrk="1" hangingPunct="1">
              <a:defRPr/>
            </a:pPr>
            <a:r>
              <a:rPr lang="en-US" sz="1400" dirty="0" smtClean="0"/>
              <a:t>According to federal and state laws:</a:t>
            </a:r>
          </a:p>
          <a:p>
            <a:pPr eaLnBrk="1" hangingPunct="1">
              <a:defRPr/>
            </a:pPr>
            <a:endParaRPr lang="en-US" sz="1400" dirty="0" smtClean="0"/>
          </a:p>
          <a:p>
            <a:pPr marL="173336" indent="-173336" eaLnBrk="1" hangingPunct="1">
              <a:buFont typeface="Arial" pitchFamily="34" charset="0"/>
              <a:buChar char="•"/>
              <a:defRPr/>
            </a:pPr>
            <a:r>
              <a:rPr lang="en-US" sz="1400" b="1" i="1" dirty="0" smtClean="0"/>
              <a:t>Program Modifications  </a:t>
            </a:r>
            <a:r>
              <a:rPr lang="en-US" sz="1400" dirty="0" smtClean="0"/>
              <a:t>are described as </a:t>
            </a:r>
            <a:r>
              <a:rPr lang="en-US" sz="1400" b="1" i="1" dirty="0" smtClean="0"/>
              <a:t>what</a:t>
            </a:r>
            <a:r>
              <a:rPr lang="en-US" sz="1400" b="1" dirty="0" smtClean="0"/>
              <a:t> </a:t>
            </a:r>
            <a:r>
              <a:rPr lang="en-US" sz="1400" dirty="0" smtClean="0"/>
              <a:t>a student is taught and/or </a:t>
            </a:r>
            <a:r>
              <a:rPr lang="en-US" sz="1400" b="1" i="1" dirty="0" smtClean="0"/>
              <a:t>how</a:t>
            </a:r>
            <a:r>
              <a:rPr lang="en-US" sz="1400" dirty="0" smtClean="0"/>
              <a:t> a student engages the work at school.</a:t>
            </a:r>
          </a:p>
          <a:p>
            <a:pPr marL="173336" indent="-173336" eaLnBrk="1" hangingPunct="1">
              <a:buFont typeface="Arial" pitchFamily="34" charset="0"/>
              <a:buChar char="•"/>
              <a:defRPr/>
            </a:pPr>
            <a:endParaRPr lang="en-US" sz="1400" b="1" i="1" dirty="0" smtClean="0"/>
          </a:p>
          <a:p>
            <a:pPr marL="173336" indent="-173336" eaLnBrk="1" hangingPunct="1">
              <a:buFont typeface="Arial" pitchFamily="34" charset="0"/>
              <a:buChar char="•"/>
              <a:defRPr/>
            </a:pPr>
            <a:r>
              <a:rPr lang="en-US" sz="1400" b="1" i="1" dirty="0" smtClean="0"/>
              <a:t>Supports for School Personnel </a:t>
            </a:r>
            <a:r>
              <a:rPr lang="en-US" sz="1400" dirty="0" smtClean="0"/>
              <a:t> are described as services or activities provided to school staff to help them help the student to be successful, such as:</a:t>
            </a:r>
          </a:p>
          <a:p>
            <a:pPr marL="635565" lvl="1" indent="-173336" eaLnBrk="1" hangingPunct="1">
              <a:buFont typeface="Courier New" pitchFamily="49" charset="0"/>
              <a:buChar char="o"/>
              <a:defRPr/>
            </a:pPr>
            <a:r>
              <a:rPr lang="en-US" sz="1400" dirty="0" smtClean="0"/>
              <a:t>attending professional development activities related to the child’s needs,</a:t>
            </a:r>
          </a:p>
          <a:p>
            <a:pPr marL="635565" lvl="1" indent="-173336" eaLnBrk="1" hangingPunct="1">
              <a:buFont typeface="Courier New" pitchFamily="49" charset="0"/>
              <a:buChar char="o"/>
              <a:defRPr/>
            </a:pPr>
            <a:r>
              <a:rPr lang="en-US" sz="1400" dirty="0" smtClean="0"/>
              <a:t>consulting with other educators,</a:t>
            </a:r>
          </a:p>
          <a:p>
            <a:pPr marL="635565" lvl="1" indent="-173336" eaLnBrk="1" hangingPunct="1">
              <a:buFont typeface="Courier New" pitchFamily="49" charset="0"/>
              <a:buChar char="o"/>
              <a:defRPr/>
            </a:pPr>
            <a:r>
              <a:rPr lang="en-US" sz="1400" dirty="0" smtClean="0"/>
              <a:t>providing a teaching assistant or one-on-one teacher aide for the student, or</a:t>
            </a:r>
          </a:p>
          <a:p>
            <a:pPr marL="635565" lvl="1" indent="-173336" eaLnBrk="1" hangingPunct="1">
              <a:buFont typeface="Courier New" pitchFamily="49" charset="0"/>
              <a:buChar char="o"/>
              <a:defRPr/>
            </a:pPr>
            <a:r>
              <a:rPr lang="en-US" sz="1400" dirty="0" smtClean="0"/>
              <a:t>acquiring training to use and provide specialized equipment (FM device) or instructional materials (speech reader).</a:t>
            </a:r>
          </a:p>
          <a:p>
            <a:pPr eaLnBrk="1" hangingPunct="1">
              <a:defRPr/>
            </a:pPr>
            <a:r>
              <a:rPr lang="en-US" sz="1400" dirty="0" smtClean="0"/>
              <a:t> </a:t>
            </a:r>
          </a:p>
        </p:txBody>
      </p:sp>
      <p:sp>
        <p:nvSpPr>
          <p:cNvPr id="62468" name="Slide Number Placeholder 3"/>
          <p:cNvSpPr>
            <a:spLocks noGrp="1"/>
          </p:cNvSpPr>
          <p:nvPr>
            <p:ph type="sldNum" sz="quarter" idx="5"/>
          </p:nvPr>
        </p:nvSpPr>
        <p:spPr>
          <a:noFill/>
        </p:spPr>
        <p:txBody>
          <a:bodyPr/>
          <a:lstStyle/>
          <a:p>
            <a:fld id="{F57FB79C-7CA2-427D-8C15-3274198C1D99}" type="slidenum">
              <a:rPr lang="en-US" smtClean="0"/>
              <a:pPr/>
              <a:t>11</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a:ln/>
        </p:spPr>
        <p:txBody>
          <a:bodyPr/>
          <a:lstStyle/>
          <a:p>
            <a:pPr eaLnBrk="1" hangingPunct="1"/>
            <a:r>
              <a:rPr lang="en-US" sz="1400" smtClean="0">
                <a:latin typeface="Arial" pitchFamily="34" charset="0"/>
                <a:ea typeface="ＭＳ Ｐゴシック" charset="-128"/>
              </a:rPr>
              <a:t>Let’s </a:t>
            </a:r>
            <a:r>
              <a:rPr lang="en-US" sz="1400" u="sng" smtClean="0">
                <a:latin typeface="Arial" pitchFamily="34" charset="0"/>
                <a:ea typeface="ＭＳ Ｐゴシック" charset="-128"/>
              </a:rPr>
              <a:t>review</a:t>
            </a:r>
            <a:r>
              <a:rPr lang="en-US" sz="1400" smtClean="0">
                <a:latin typeface="Arial" pitchFamily="34" charset="0"/>
                <a:ea typeface="ＭＳ Ｐゴシック" charset="-128"/>
              </a:rPr>
              <a:t> what we have discussed so far:</a:t>
            </a:r>
          </a:p>
          <a:p>
            <a:pPr eaLnBrk="1" hangingPunct="1"/>
            <a:endParaRPr lang="en-US" sz="1400" smtClean="0">
              <a:latin typeface="Arial" pitchFamily="34" charset="0"/>
              <a:ea typeface="ＭＳ Ｐゴシック" charset="-128"/>
            </a:endParaRPr>
          </a:p>
          <a:p>
            <a:pPr eaLnBrk="1" hangingPunct="1"/>
            <a:r>
              <a:rPr lang="en-US" sz="1400" smtClean="0">
                <a:latin typeface="Arial" pitchFamily="34" charset="0"/>
                <a:ea typeface="ＭＳ Ｐゴシック" charset="-128"/>
              </a:rPr>
              <a:t>The unique educational needs of a student with disabilities drive the ARD\IEP committee’s consideration and determination of all supports and services a student requires.  </a:t>
            </a:r>
          </a:p>
          <a:p>
            <a:pPr eaLnBrk="1" hangingPunct="1"/>
            <a:endParaRPr lang="en-US" sz="1400" smtClean="0">
              <a:latin typeface="Arial" pitchFamily="34" charset="0"/>
              <a:ea typeface="ＭＳ Ｐゴシック" charset="-128"/>
            </a:endParaRPr>
          </a:p>
          <a:p>
            <a:pPr eaLnBrk="1" hangingPunct="1"/>
            <a:r>
              <a:rPr lang="en-US" sz="1400" smtClean="0">
                <a:latin typeface="Arial" pitchFamily="34" charset="0"/>
                <a:ea typeface="ＭＳ Ｐゴシック" charset="-128"/>
              </a:rPr>
              <a:t>The ARD\IEP committee develops an individualized education program, the IEP, that clearly describes the amount of time and resources the school district will commit to each support and service.  </a:t>
            </a:r>
          </a:p>
          <a:p>
            <a:pPr eaLnBrk="1" hangingPunct="1"/>
            <a:endParaRPr lang="en-US" sz="1400" smtClean="0">
              <a:latin typeface="Arial" pitchFamily="34" charset="0"/>
              <a:ea typeface="ＭＳ Ｐゴシック" charset="-128"/>
            </a:endParaRPr>
          </a:p>
          <a:p>
            <a:pPr eaLnBrk="1" hangingPunct="1"/>
            <a:r>
              <a:rPr lang="en-US" sz="1400" smtClean="0">
                <a:latin typeface="Arial" pitchFamily="34" charset="0"/>
                <a:ea typeface="ＭＳ Ｐゴシック" charset="-128"/>
              </a:rPr>
              <a:t>The level and degree of the district’s commitments must be clear to the ARD/IEP committee and anyone involved in developing and implementing the IEP.</a:t>
            </a:r>
          </a:p>
          <a:p>
            <a:pPr eaLnBrk="1" hangingPunct="1"/>
            <a:endParaRPr lang="en-US" sz="1400" smtClean="0">
              <a:latin typeface="Arial" pitchFamily="34" charset="0"/>
              <a:ea typeface="ＭＳ Ｐゴシック" charset="-128"/>
            </a:endParaRPr>
          </a:p>
          <a:p>
            <a:pPr eaLnBrk="1" hangingPunct="1"/>
            <a:r>
              <a:rPr lang="en-US" sz="1400" smtClean="0">
                <a:latin typeface="Arial" pitchFamily="34" charset="0"/>
                <a:ea typeface="ＭＳ Ｐゴシック" charset="-128"/>
              </a:rPr>
              <a:t>Now, lets discuss how these supports and services are connected or linked to amount, frequency, duration, and location in the IEP…</a:t>
            </a:r>
          </a:p>
        </p:txBody>
      </p:sp>
      <p:sp>
        <p:nvSpPr>
          <p:cNvPr id="63492" name="Slide Number Placeholder 3"/>
          <p:cNvSpPr>
            <a:spLocks noGrp="1"/>
          </p:cNvSpPr>
          <p:nvPr>
            <p:ph type="sldNum" sz="quarter" idx="5"/>
          </p:nvPr>
        </p:nvSpPr>
        <p:spPr>
          <a:noFill/>
        </p:spPr>
        <p:txBody>
          <a:bodyPr/>
          <a:lstStyle/>
          <a:p>
            <a:fld id="{79941371-6F6F-4D6D-8BBD-93B38BF71C68}" type="slidenum">
              <a:rPr lang="en-US" smtClean="0"/>
              <a:pPr/>
              <a:t>12</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64515" name="Notes Placeholder 2"/>
          <p:cNvSpPr>
            <a:spLocks noGrp="1"/>
          </p:cNvSpPr>
          <p:nvPr>
            <p:ph type="body" idx="1"/>
          </p:nvPr>
        </p:nvSpPr>
        <p:spPr>
          <a:noFill/>
          <a:ln/>
        </p:spPr>
        <p:txBody>
          <a:bodyPr/>
          <a:lstStyle/>
          <a:p>
            <a:pPr eaLnBrk="1" hangingPunct="1"/>
            <a:r>
              <a:rPr lang="en-US" sz="1400" smtClean="0">
                <a:latin typeface="Arial" pitchFamily="34" charset="0"/>
                <a:ea typeface="ＭＳ Ｐゴシック" charset="-128"/>
              </a:rPr>
              <a:t>What are </a:t>
            </a:r>
            <a:r>
              <a:rPr lang="en-US" sz="1400" b="1" i="1" smtClean="0">
                <a:latin typeface="Arial" pitchFamily="34" charset="0"/>
                <a:ea typeface="ＭＳ Ｐゴシック" charset="-128"/>
              </a:rPr>
              <a:t>Amount, Frequency, Duration, and Location in the IEP</a:t>
            </a:r>
            <a:r>
              <a:rPr lang="en-US" sz="1400" smtClean="0">
                <a:latin typeface="Arial" pitchFamily="34" charset="0"/>
                <a:ea typeface="ＭＳ Ｐゴシック" charset="-128"/>
              </a:rPr>
              <a:t>?</a:t>
            </a:r>
          </a:p>
          <a:p>
            <a:pPr eaLnBrk="1" hangingPunct="1"/>
            <a:endParaRPr lang="en-US" sz="1400" smtClean="0">
              <a:latin typeface="Arial" pitchFamily="34" charset="0"/>
              <a:ea typeface="ＭＳ Ｐゴシック" charset="-128"/>
            </a:endParaRPr>
          </a:p>
          <a:p>
            <a:pPr eaLnBrk="1" hangingPunct="1"/>
            <a:r>
              <a:rPr lang="en-US" sz="1400" smtClean="0">
                <a:latin typeface="Arial" pitchFamily="34" charset="0"/>
                <a:ea typeface="ＭＳ Ｐゴシック" charset="-128"/>
              </a:rPr>
              <a:t>According to federal and state laws, the IEP must include for each service or support, a description of the:</a:t>
            </a:r>
          </a:p>
          <a:p>
            <a:pPr marL="808038" lvl="1" indent="-346075" eaLnBrk="1" hangingPunct="1">
              <a:buFontTx/>
              <a:buChar char="•"/>
            </a:pPr>
            <a:r>
              <a:rPr lang="en-US" sz="1400" smtClean="0">
                <a:latin typeface="Arial" pitchFamily="34" charset="0"/>
                <a:ea typeface="ＭＳ Ｐゴシック" charset="-128"/>
              </a:rPr>
              <a:t>Amount (how much of the service will be provided )</a:t>
            </a:r>
          </a:p>
          <a:p>
            <a:pPr marL="808038" lvl="1" indent="-346075" eaLnBrk="1" hangingPunct="1">
              <a:buFontTx/>
              <a:buChar char="•"/>
            </a:pPr>
            <a:r>
              <a:rPr lang="en-US" sz="1400" smtClean="0">
                <a:latin typeface="Arial" pitchFamily="34" charset="0"/>
                <a:ea typeface="ＭＳ Ｐゴシック" charset="-128"/>
              </a:rPr>
              <a:t>Frequency (how often will the service be provided )</a:t>
            </a:r>
          </a:p>
          <a:p>
            <a:pPr marL="808038" lvl="1" indent="-346075" eaLnBrk="1" hangingPunct="1">
              <a:buFontTx/>
              <a:buChar char="•"/>
            </a:pPr>
            <a:r>
              <a:rPr lang="en-US" sz="1400" smtClean="0">
                <a:latin typeface="Arial" pitchFamily="34" charset="0"/>
                <a:ea typeface="ＭＳ Ｐゴシック" charset="-128"/>
              </a:rPr>
              <a:t>Location (the environment where will the service/support be provided)</a:t>
            </a:r>
          </a:p>
          <a:p>
            <a:pPr marL="808038" lvl="1" indent="-346075" eaLnBrk="1" hangingPunct="1">
              <a:buFontTx/>
              <a:buChar char="•"/>
            </a:pPr>
            <a:r>
              <a:rPr lang="en-US" sz="1400" smtClean="0">
                <a:latin typeface="Arial" pitchFamily="34" charset="0"/>
                <a:ea typeface="ＭＳ Ｐゴシック" charset="-128"/>
              </a:rPr>
              <a:t>Duration (how long will the service/support be provided), as well as the projected beginning and ending date of the service/support </a:t>
            </a:r>
          </a:p>
          <a:p>
            <a:pPr eaLnBrk="1" hangingPunct="1"/>
            <a:endParaRPr lang="en-US" sz="1400" smtClean="0">
              <a:latin typeface="Arial" pitchFamily="34" charset="0"/>
              <a:ea typeface="ＭＳ Ｐゴシック" charset="-128"/>
            </a:endParaRPr>
          </a:p>
          <a:p>
            <a:pPr eaLnBrk="1" hangingPunct="1"/>
            <a:r>
              <a:rPr lang="en-US" sz="1400" smtClean="0">
                <a:latin typeface="Arial" pitchFamily="34" charset="0"/>
                <a:ea typeface="ＭＳ Ｐゴシック" charset="-128"/>
              </a:rPr>
              <a:t>This description of the </a:t>
            </a:r>
            <a:r>
              <a:rPr lang="en-US" sz="1400" i="1" smtClean="0">
                <a:latin typeface="Arial" pitchFamily="34" charset="0"/>
                <a:ea typeface="ＭＳ Ｐゴシック" charset="-128"/>
              </a:rPr>
              <a:t>Amount, Frequency, and Duration </a:t>
            </a:r>
            <a:r>
              <a:rPr lang="en-US" sz="1400" smtClean="0">
                <a:latin typeface="Arial" pitchFamily="34" charset="0"/>
                <a:ea typeface="ＭＳ Ｐゴシック" charset="-128"/>
              </a:rPr>
              <a:t>in the IEP </a:t>
            </a:r>
            <a:r>
              <a:rPr lang="en-US" sz="1400" u="sng" smtClean="0">
                <a:latin typeface="Arial" pitchFamily="34" charset="0"/>
                <a:ea typeface="ＭＳ Ｐゴシック" charset="-128"/>
              </a:rPr>
              <a:t>quantifies the school district’s commitment of resources</a:t>
            </a:r>
            <a:r>
              <a:rPr lang="en-US" sz="1400" smtClean="0">
                <a:latin typeface="Arial" pitchFamily="34" charset="0"/>
                <a:ea typeface="ＭＳ Ｐゴシック" charset="-128"/>
              </a:rPr>
              <a:t> to address the student’s unique needs. </a:t>
            </a:r>
          </a:p>
        </p:txBody>
      </p:sp>
      <p:sp>
        <p:nvSpPr>
          <p:cNvPr id="64516" name="Slide Number Placeholder 3"/>
          <p:cNvSpPr>
            <a:spLocks noGrp="1"/>
          </p:cNvSpPr>
          <p:nvPr>
            <p:ph type="sldNum" sz="quarter" idx="5"/>
          </p:nvPr>
        </p:nvSpPr>
        <p:spPr>
          <a:noFill/>
        </p:spPr>
        <p:txBody>
          <a:bodyPr/>
          <a:lstStyle/>
          <a:p>
            <a:fld id="{2B1A6DB8-F77C-4A0C-A467-1D13EA702E0C}" type="slidenum">
              <a:rPr lang="en-US" smtClean="0"/>
              <a:pPr/>
              <a:t>13</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eaLnBrk="1" hangingPunct="1">
              <a:defRPr/>
            </a:pPr>
            <a:r>
              <a:rPr lang="en-US" sz="1400" dirty="0"/>
              <a:t>Why did the Texas Education Agency provide guidance for documenting the provision of  special education and related services on the IEP?</a:t>
            </a:r>
          </a:p>
          <a:p>
            <a:pPr eaLnBrk="1" hangingPunct="1">
              <a:defRPr/>
            </a:pPr>
            <a:endParaRPr lang="en-US" sz="1400" dirty="0"/>
          </a:p>
          <a:p>
            <a:pPr eaLnBrk="1" hangingPunct="1">
              <a:defRPr/>
            </a:pPr>
            <a:r>
              <a:rPr lang="en-US" sz="1400" dirty="0"/>
              <a:t>In May 2002, the Office of Special Education Programs (OSEP) conducted on-site visits in Texas and found that statewide:</a:t>
            </a:r>
          </a:p>
          <a:p>
            <a:pPr marL="173336" indent="-173336" eaLnBrk="1" hangingPunct="1">
              <a:buFont typeface="Arial" pitchFamily="34" charset="0"/>
              <a:buChar char="•"/>
              <a:defRPr/>
            </a:pPr>
            <a:r>
              <a:rPr lang="en-US" sz="1400" dirty="0"/>
              <a:t>IEPs did not reflect the amount of service that the ARD/IEP committee has determined the student needed,</a:t>
            </a:r>
          </a:p>
          <a:p>
            <a:pPr marL="173336" indent="-173336" eaLnBrk="1" hangingPunct="1">
              <a:buFont typeface="Arial" pitchFamily="34" charset="0"/>
              <a:buChar char="•"/>
              <a:defRPr/>
            </a:pPr>
            <a:r>
              <a:rPr lang="en-US" sz="1400" dirty="0"/>
              <a:t>IEPs did not reflect the amount and frequency of services provided to the </a:t>
            </a:r>
            <a:r>
              <a:rPr lang="en-US" sz="1400" dirty="0" smtClean="0"/>
              <a:t>students,</a:t>
            </a:r>
            <a:endParaRPr lang="en-US" sz="1400" dirty="0"/>
          </a:p>
          <a:p>
            <a:pPr marL="173336" indent="-173336" eaLnBrk="1" hangingPunct="1">
              <a:buFont typeface="Arial" pitchFamily="34" charset="0"/>
              <a:buChar char="•"/>
              <a:defRPr/>
            </a:pPr>
            <a:r>
              <a:rPr lang="en-US" sz="1400" dirty="0"/>
              <a:t>IEPs reflected “minimum” amounts of services to be provided, regardless of individual students’ needs, and</a:t>
            </a:r>
          </a:p>
          <a:p>
            <a:pPr marL="173336" indent="-173336" eaLnBrk="1" hangingPunct="1">
              <a:buFont typeface="Arial" pitchFamily="34" charset="0"/>
              <a:buChar char="•"/>
              <a:defRPr/>
            </a:pPr>
            <a:r>
              <a:rPr lang="en-US" sz="1400" dirty="0" smtClean="0"/>
              <a:t>Students </a:t>
            </a:r>
            <a:r>
              <a:rPr lang="en-US" sz="1400" dirty="0"/>
              <a:t>frequently received the same amount of services, regardless of individual students’ </a:t>
            </a:r>
            <a:r>
              <a:rPr lang="en-US" sz="1400" dirty="0" smtClean="0"/>
              <a:t>needs.</a:t>
            </a:r>
            <a:endParaRPr lang="en-US" sz="1400" dirty="0"/>
          </a:p>
          <a:p>
            <a:pPr eaLnBrk="1" hangingPunct="1">
              <a:buFont typeface="Arial" pitchFamily="34" charset="0"/>
              <a:buNone/>
              <a:defRPr/>
            </a:pPr>
            <a:endParaRPr lang="en-US" sz="1400" dirty="0"/>
          </a:p>
          <a:p>
            <a:pPr eaLnBrk="1" hangingPunct="1">
              <a:buFont typeface="Arial" pitchFamily="34" charset="0"/>
              <a:buNone/>
              <a:defRPr/>
            </a:pPr>
            <a:r>
              <a:rPr lang="en-US" sz="1400" dirty="0"/>
              <a:t>The guidance document can be accessed on the TEA </a:t>
            </a:r>
            <a:r>
              <a:rPr lang="en-US" sz="1400" dirty="0" smtClean="0"/>
              <a:t>website at </a:t>
            </a:r>
            <a:r>
              <a:rPr lang="en-US" sz="1400" dirty="0" smtClean="0">
                <a:ea typeface="ＭＳ Ｐゴシック" charset="-128"/>
                <a:hlinkClick r:id="rId3"/>
              </a:rPr>
              <a:t>http://ritter.tea.state.tx.us/special.ed/guidance/</a:t>
            </a:r>
            <a:endParaRPr lang="en-US" sz="1400" dirty="0" smtClean="0">
              <a:ea typeface="ＭＳ Ｐゴシック" charset="-128"/>
            </a:endParaRPr>
          </a:p>
          <a:p>
            <a:pPr eaLnBrk="1" hangingPunct="1">
              <a:buFont typeface="Arial" pitchFamily="34" charset="0"/>
              <a:buNone/>
              <a:defRPr/>
            </a:pPr>
            <a:r>
              <a:rPr lang="en-US" sz="1400" dirty="0" smtClean="0"/>
              <a:t> </a:t>
            </a:r>
            <a:endParaRPr lang="en-US" sz="1400" dirty="0"/>
          </a:p>
          <a:p>
            <a:pPr eaLnBrk="1" hangingPunct="1">
              <a:buFont typeface="Arial" pitchFamily="34" charset="0"/>
              <a:buNone/>
              <a:defRPr/>
            </a:pPr>
            <a:r>
              <a:rPr lang="en-US" sz="1400" dirty="0" smtClean="0"/>
              <a:t>  </a:t>
            </a:r>
            <a:endParaRPr lang="en-US" sz="1400" dirty="0"/>
          </a:p>
        </p:txBody>
      </p:sp>
      <p:sp>
        <p:nvSpPr>
          <p:cNvPr id="65540" name="Slide Number Placeholder 3"/>
          <p:cNvSpPr>
            <a:spLocks noGrp="1"/>
          </p:cNvSpPr>
          <p:nvPr>
            <p:ph type="sldNum" sz="quarter" idx="5"/>
          </p:nvPr>
        </p:nvSpPr>
        <p:spPr>
          <a:noFill/>
        </p:spPr>
        <p:txBody>
          <a:bodyPr/>
          <a:lstStyle/>
          <a:p>
            <a:fld id="{D48DCDB8-646C-430A-9015-CF975B90AF48}" type="slidenum">
              <a:rPr lang="en-US" smtClean="0"/>
              <a:pPr/>
              <a:t>14</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a:ln/>
        </p:spPr>
      </p:sp>
      <p:sp>
        <p:nvSpPr>
          <p:cNvPr id="66563" name="Notes Placeholder 2"/>
          <p:cNvSpPr>
            <a:spLocks noGrp="1"/>
          </p:cNvSpPr>
          <p:nvPr>
            <p:ph type="body" idx="1"/>
          </p:nvPr>
        </p:nvSpPr>
        <p:spPr>
          <a:noFill/>
          <a:ln/>
        </p:spPr>
        <p:txBody>
          <a:bodyPr/>
          <a:lstStyle/>
          <a:p>
            <a:pPr eaLnBrk="1" hangingPunct="1"/>
            <a:r>
              <a:rPr lang="en-US" sz="1400" smtClean="0">
                <a:latin typeface="Arial" pitchFamily="34" charset="0"/>
                <a:ea typeface="ＭＳ Ｐゴシック" charset="-128"/>
              </a:rPr>
              <a:t>The Texas Education Agency provides a definition and description of frequency or how often the student will receive special education or related services. </a:t>
            </a:r>
          </a:p>
          <a:p>
            <a:pPr eaLnBrk="1" hangingPunct="1"/>
            <a:endParaRPr lang="en-US" sz="1400" smtClean="0">
              <a:latin typeface="Arial" pitchFamily="34" charset="0"/>
              <a:ea typeface="ＭＳ Ｐゴシック" charset="-128"/>
            </a:endParaRPr>
          </a:p>
          <a:p>
            <a:pPr eaLnBrk="1" hangingPunct="1"/>
            <a:r>
              <a:rPr lang="en-US" sz="1400" smtClean="0">
                <a:latin typeface="Arial" pitchFamily="34" charset="0"/>
                <a:ea typeface="ＭＳ Ｐゴシック" charset="-128"/>
              </a:rPr>
              <a:t>The agency indicates that if a service is not provided daily, then a clear and specific statement of </a:t>
            </a:r>
            <a:r>
              <a:rPr lang="en-US" sz="1400" u="sng" smtClean="0">
                <a:latin typeface="Arial" pitchFamily="34" charset="0"/>
                <a:ea typeface="ＭＳ Ｐゴシック" charset="-128"/>
              </a:rPr>
              <a:t>how often </a:t>
            </a:r>
            <a:r>
              <a:rPr lang="en-US" sz="1400" smtClean="0">
                <a:latin typeface="Arial" pitchFamily="34" charset="0"/>
                <a:ea typeface="ＭＳ Ｐゴシック" charset="-128"/>
              </a:rPr>
              <a:t>the student will receive services must be provided to ensure the ARD/IEP committee understands what to expect and what resources are committed. </a:t>
            </a:r>
          </a:p>
          <a:p>
            <a:pPr eaLnBrk="1" hangingPunct="1"/>
            <a:endParaRPr lang="en-US" sz="1400" smtClean="0">
              <a:latin typeface="Arial" pitchFamily="34" charset="0"/>
              <a:ea typeface="ＭＳ Ｐゴシック" charset="-128"/>
            </a:endParaRPr>
          </a:p>
          <a:p>
            <a:pPr eaLnBrk="1" hangingPunct="1"/>
            <a:r>
              <a:rPr lang="en-US" sz="1400" smtClean="0">
                <a:latin typeface="Arial" pitchFamily="34" charset="0"/>
                <a:ea typeface="ＭＳ Ｐゴシック" charset="-128"/>
              </a:rPr>
              <a:t>Specific examples will be provided later in the presentation to help you to understand that frequency is the number of sessions a service/support will be provided during a particular time such, as </a:t>
            </a:r>
            <a:r>
              <a:rPr lang="en-US" sz="1400" u="sng" smtClean="0">
                <a:latin typeface="Arial" pitchFamily="34" charset="0"/>
                <a:ea typeface="ＭＳ Ｐゴシック" charset="-128"/>
              </a:rPr>
              <a:t>3 x per week</a:t>
            </a:r>
            <a:r>
              <a:rPr lang="en-US" sz="1400" smtClean="0">
                <a:latin typeface="Arial" pitchFamily="34" charset="0"/>
                <a:ea typeface="ＭＳ Ｐゴシック" charset="-128"/>
              </a:rPr>
              <a:t>.</a:t>
            </a:r>
          </a:p>
        </p:txBody>
      </p:sp>
      <p:sp>
        <p:nvSpPr>
          <p:cNvPr id="66564" name="Slide Number Placeholder 3"/>
          <p:cNvSpPr>
            <a:spLocks noGrp="1"/>
          </p:cNvSpPr>
          <p:nvPr>
            <p:ph type="sldNum" sz="quarter" idx="5"/>
          </p:nvPr>
        </p:nvSpPr>
        <p:spPr>
          <a:noFill/>
        </p:spPr>
        <p:txBody>
          <a:bodyPr/>
          <a:lstStyle/>
          <a:p>
            <a:fld id="{569D83A3-3DA0-47C4-9D1C-CF6C31A846A8}" type="slidenum">
              <a:rPr lang="en-US" smtClean="0"/>
              <a:pPr/>
              <a:t>15</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a:ln/>
        </p:spPr>
      </p:sp>
      <p:sp>
        <p:nvSpPr>
          <p:cNvPr id="67587" name="Notes Placeholder 2"/>
          <p:cNvSpPr>
            <a:spLocks noGrp="1"/>
          </p:cNvSpPr>
          <p:nvPr>
            <p:ph type="body" idx="1"/>
          </p:nvPr>
        </p:nvSpPr>
        <p:spPr>
          <a:noFill/>
          <a:ln/>
        </p:spPr>
        <p:txBody>
          <a:bodyPr/>
          <a:lstStyle/>
          <a:p>
            <a:pPr eaLnBrk="1" hangingPunct="1"/>
            <a:r>
              <a:rPr lang="en-US" sz="1400" smtClean="0">
                <a:latin typeface="Arial" pitchFamily="34" charset="0"/>
                <a:ea typeface="ＭＳ Ｐゴシック" charset="-128"/>
              </a:rPr>
              <a:t>The Texas Education Agency provides a definition and description of duration or how long each session will last, including the start and end dates for the special education or related services the student will receive.</a:t>
            </a:r>
          </a:p>
          <a:p>
            <a:pPr eaLnBrk="1" hangingPunct="1"/>
            <a:endParaRPr lang="en-US" sz="1400" smtClean="0">
              <a:latin typeface="Arial" pitchFamily="34" charset="0"/>
              <a:ea typeface="ＭＳ Ｐゴシック" charset="-128"/>
            </a:endParaRPr>
          </a:p>
          <a:p>
            <a:pPr eaLnBrk="1" hangingPunct="1"/>
            <a:r>
              <a:rPr lang="en-US" sz="1400" smtClean="0">
                <a:latin typeface="Arial" pitchFamily="34" charset="0"/>
                <a:ea typeface="ＭＳ Ｐゴシック" charset="-128"/>
              </a:rPr>
              <a:t>Specific examples will be provided later in the presentation to help you to understand that duration is the amount of time within a time period a service will be provided such, as </a:t>
            </a:r>
            <a:r>
              <a:rPr lang="en-US" sz="1400" u="sng" smtClean="0">
                <a:latin typeface="Arial" pitchFamily="34" charset="0"/>
                <a:ea typeface="ＭＳ Ｐゴシック" charset="-128"/>
              </a:rPr>
              <a:t>60 minutes.</a:t>
            </a:r>
            <a:endParaRPr lang="en-US" sz="1400" smtClean="0">
              <a:latin typeface="Arial" pitchFamily="34" charset="0"/>
              <a:ea typeface="ＭＳ Ｐゴシック" charset="-128"/>
            </a:endParaRPr>
          </a:p>
        </p:txBody>
      </p:sp>
      <p:sp>
        <p:nvSpPr>
          <p:cNvPr id="67588" name="Slide Number Placeholder 3"/>
          <p:cNvSpPr>
            <a:spLocks noGrp="1"/>
          </p:cNvSpPr>
          <p:nvPr>
            <p:ph type="sldNum" sz="quarter" idx="5"/>
          </p:nvPr>
        </p:nvSpPr>
        <p:spPr>
          <a:noFill/>
        </p:spPr>
        <p:txBody>
          <a:bodyPr/>
          <a:lstStyle/>
          <a:p>
            <a:fld id="{1C8BAC5B-EFBF-4B67-ABF5-5EA9C1406561}" type="slidenum">
              <a:rPr lang="en-US" smtClean="0"/>
              <a:pPr/>
              <a:t>16</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ln/>
        </p:spPr>
      </p:sp>
      <p:sp>
        <p:nvSpPr>
          <p:cNvPr id="68611" name="Notes Placeholder 2"/>
          <p:cNvSpPr>
            <a:spLocks noGrp="1"/>
          </p:cNvSpPr>
          <p:nvPr>
            <p:ph type="body" idx="1"/>
          </p:nvPr>
        </p:nvSpPr>
        <p:spPr>
          <a:noFill/>
          <a:ln/>
        </p:spPr>
        <p:txBody>
          <a:bodyPr/>
          <a:lstStyle/>
          <a:p>
            <a:pPr eaLnBrk="1" hangingPunct="1"/>
            <a:r>
              <a:rPr lang="en-US" sz="1400" smtClean="0">
                <a:latin typeface="Arial" pitchFamily="34" charset="0"/>
                <a:ea typeface="ＭＳ Ｐゴシック" charset="-128"/>
              </a:rPr>
              <a:t>The Texas Education Agency provides examples of duration or how long each session can be documented in the IEP when “term” is used to define duration. The IEP must specify what is meant by term or class period as these may differ from district-to-district or even campus-to-campus within the same district. </a:t>
            </a:r>
          </a:p>
          <a:p>
            <a:pPr eaLnBrk="1" hangingPunct="1"/>
            <a:endParaRPr lang="en-US" sz="1400" smtClean="0">
              <a:latin typeface="Arial" pitchFamily="34" charset="0"/>
              <a:ea typeface="ＭＳ Ｐゴシック" charset="-128"/>
            </a:endParaRPr>
          </a:p>
          <a:p>
            <a:pPr eaLnBrk="1" hangingPunct="1"/>
            <a:r>
              <a:rPr lang="en-US" sz="1400" smtClean="0">
                <a:latin typeface="Arial" pitchFamily="34" charset="0"/>
                <a:ea typeface="ＭＳ Ｐゴシック" charset="-128"/>
              </a:rPr>
              <a:t>Let’s take a look at the examples provided:</a:t>
            </a:r>
          </a:p>
          <a:p>
            <a:pPr eaLnBrk="1" hangingPunct="1"/>
            <a:endParaRPr lang="en-US" sz="1400" smtClean="0">
              <a:latin typeface="Arial" pitchFamily="34" charset="0"/>
              <a:ea typeface="ＭＳ Ｐゴシック" charset="-128"/>
            </a:endParaRPr>
          </a:p>
          <a:p>
            <a:pPr lvl="1" eaLnBrk="1" hangingPunct="1"/>
            <a:r>
              <a:rPr lang="en-US" sz="1400" smtClean="0">
                <a:latin typeface="Arial" pitchFamily="34" charset="0"/>
                <a:ea typeface="ＭＳ Ｐゴシック" charset="-128"/>
              </a:rPr>
              <a:t>1 class period= 50 minutes</a:t>
            </a:r>
          </a:p>
          <a:p>
            <a:pPr lvl="1" eaLnBrk="1" hangingPunct="1"/>
            <a:r>
              <a:rPr lang="en-US" sz="1400" smtClean="0">
                <a:latin typeface="Arial" pitchFamily="34" charset="0"/>
                <a:ea typeface="ＭＳ Ｐゴシック" charset="-128"/>
              </a:rPr>
              <a:t>1 unit = 15 minutes</a:t>
            </a:r>
          </a:p>
          <a:p>
            <a:pPr lvl="1" eaLnBrk="1" hangingPunct="1"/>
            <a:r>
              <a:rPr lang="en-US" sz="1400" smtClean="0">
                <a:latin typeface="Arial" pitchFamily="34" charset="0"/>
                <a:ea typeface="ＭＳ Ｐゴシック" charset="-128"/>
              </a:rPr>
              <a:t>30 minutes </a:t>
            </a:r>
          </a:p>
          <a:p>
            <a:pPr lvl="1" eaLnBrk="1" hangingPunct="1"/>
            <a:r>
              <a:rPr lang="en-US" sz="1400" smtClean="0">
                <a:latin typeface="Arial" pitchFamily="34" charset="0"/>
                <a:ea typeface="ＭＳ Ｐゴシック" charset="-128"/>
              </a:rPr>
              <a:t>60 minutes </a:t>
            </a:r>
          </a:p>
          <a:p>
            <a:pPr lvl="1" eaLnBrk="1" hangingPunct="1"/>
            <a:r>
              <a:rPr lang="en-US" sz="1400" smtClean="0">
                <a:latin typeface="Arial" pitchFamily="34" charset="0"/>
                <a:ea typeface="ＭＳ Ｐゴシック" charset="-128"/>
              </a:rPr>
              <a:t>duration of 50 minutes</a:t>
            </a:r>
          </a:p>
          <a:p>
            <a:pPr lvl="1" eaLnBrk="1" hangingPunct="1"/>
            <a:r>
              <a:rPr lang="en-US" sz="1400" smtClean="0">
                <a:latin typeface="Arial" pitchFamily="34" charset="0"/>
                <a:ea typeface="ＭＳ Ｐゴシック" charset="-128"/>
              </a:rPr>
              <a:t>15 minutes</a:t>
            </a:r>
          </a:p>
          <a:p>
            <a:pPr lvl="1" eaLnBrk="1" hangingPunct="1"/>
            <a:r>
              <a:rPr lang="en-US" sz="1400" smtClean="0">
                <a:latin typeface="Arial" pitchFamily="34" charset="0"/>
                <a:ea typeface="ＭＳ Ｐゴシック" charset="-128"/>
              </a:rPr>
              <a:t>8-40 minutes sessions</a:t>
            </a:r>
          </a:p>
          <a:p>
            <a:pPr lvl="1" eaLnBrk="1" hangingPunct="1"/>
            <a:r>
              <a:rPr lang="en-US" sz="1400" smtClean="0">
                <a:latin typeface="Arial" pitchFamily="34" charset="0"/>
                <a:ea typeface="ＭＳ Ｐゴシック" charset="-128"/>
              </a:rPr>
              <a:t>1620 minutes</a:t>
            </a:r>
          </a:p>
          <a:p>
            <a:pPr eaLnBrk="1" hangingPunct="1"/>
            <a:endParaRPr lang="en-US" sz="1400" smtClean="0">
              <a:latin typeface="Arial" pitchFamily="34" charset="0"/>
              <a:ea typeface="ＭＳ Ｐゴシック" charset="-128"/>
            </a:endParaRPr>
          </a:p>
          <a:p>
            <a:pPr eaLnBrk="1" hangingPunct="1"/>
            <a:r>
              <a:rPr lang="en-US" sz="1400" smtClean="0">
                <a:latin typeface="Arial" pitchFamily="34" charset="0"/>
                <a:ea typeface="ＭＳ Ｐゴシック" charset="-128"/>
              </a:rPr>
              <a:t>What does this mean?   </a:t>
            </a:r>
          </a:p>
          <a:p>
            <a:pPr lvl="1" eaLnBrk="1" hangingPunct="1"/>
            <a:r>
              <a:rPr lang="en-US" sz="1400" smtClean="0">
                <a:latin typeface="Arial" pitchFamily="34" charset="0"/>
                <a:ea typeface="ＭＳ Ｐゴシック" charset="-128"/>
              </a:rPr>
              <a:t>The duration or time length of the support or service must be clearly defined; there can be no guessing.</a:t>
            </a:r>
          </a:p>
        </p:txBody>
      </p:sp>
      <p:sp>
        <p:nvSpPr>
          <p:cNvPr id="68612" name="Slide Number Placeholder 3"/>
          <p:cNvSpPr>
            <a:spLocks noGrp="1"/>
          </p:cNvSpPr>
          <p:nvPr>
            <p:ph type="sldNum" sz="quarter" idx="5"/>
          </p:nvPr>
        </p:nvSpPr>
        <p:spPr>
          <a:noFill/>
        </p:spPr>
        <p:txBody>
          <a:bodyPr/>
          <a:lstStyle/>
          <a:p>
            <a:fld id="{0E595C19-0CE9-4E37-8D8B-D274AC0EE7ED}" type="slidenum">
              <a:rPr lang="en-US" smtClean="0"/>
              <a:pPr/>
              <a:t>17</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a:ln/>
        </p:spPr>
      </p:sp>
      <p:sp>
        <p:nvSpPr>
          <p:cNvPr id="69635" name="Notes Placeholder 2"/>
          <p:cNvSpPr>
            <a:spLocks noGrp="1"/>
          </p:cNvSpPr>
          <p:nvPr>
            <p:ph type="body" idx="1"/>
          </p:nvPr>
        </p:nvSpPr>
        <p:spPr>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defRPr/>
            </a:pPr>
            <a:r>
              <a:rPr lang="en-US" sz="1400" dirty="0" smtClean="0">
                <a:latin typeface="Arial" pitchFamily="34" charset="0"/>
                <a:ea typeface="ＭＳ Ｐゴシック" charset="-128"/>
              </a:rPr>
              <a:t>The Texas Education Agency also provides a definition and description of the location or where each session will be provided such as in the general education or special education classroom. </a:t>
            </a:r>
          </a:p>
          <a:p>
            <a:pPr eaLnBrk="1" hangingPunct="1">
              <a:defRPr/>
            </a:pPr>
            <a:endParaRPr lang="en-US" sz="800" dirty="0" smtClean="0">
              <a:latin typeface="Arial" pitchFamily="34" charset="0"/>
              <a:ea typeface="ＭＳ Ｐゴシック" charset="-128"/>
            </a:endParaRPr>
          </a:p>
          <a:p>
            <a:pPr eaLnBrk="1" hangingPunct="1">
              <a:defRPr/>
            </a:pPr>
            <a:r>
              <a:rPr lang="en-US" sz="1400" dirty="0" smtClean="0">
                <a:latin typeface="Arial" pitchFamily="34" charset="0"/>
                <a:ea typeface="ＭＳ Ｐゴシック" charset="-128"/>
              </a:rPr>
              <a:t>Examples of “location” include:</a:t>
            </a:r>
          </a:p>
          <a:p>
            <a:pPr marL="177800" indent="-173038" eaLnBrk="1" hangingPunct="1">
              <a:buFontTx/>
              <a:buChar char="•"/>
              <a:defRPr/>
            </a:pPr>
            <a:r>
              <a:rPr lang="en-US" sz="1400" dirty="0" smtClean="0">
                <a:latin typeface="Arial" pitchFamily="34" charset="0"/>
                <a:ea typeface="ＭＳ Ｐゴシック" charset="-128"/>
              </a:rPr>
              <a:t>Community setting</a:t>
            </a:r>
          </a:p>
          <a:p>
            <a:pPr marL="177800" indent="-173038" eaLnBrk="1" hangingPunct="1">
              <a:buFontTx/>
              <a:buChar char="•"/>
              <a:defRPr/>
            </a:pPr>
            <a:r>
              <a:rPr lang="en-US" sz="1400" dirty="0" smtClean="0">
                <a:latin typeface="Arial" pitchFamily="34" charset="0"/>
                <a:ea typeface="ＭＳ Ｐゴシック" charset="-128"/>
              </a:rPr>
              <a:t>General education classroom (be specific regarding subject/content)</a:t>
            </a:r>
          </a:p>
          <a:p>
            <a:pPr marL="177800" indent="-173038" eaLnBrk="1" hangingPunct="1">
              <a:buFontTx/>
              <a:buChar char="•"/>
              <a:defRPr/>
            </a:pPr>
            <a:r>
              <a:rPr lang="en-US" sz="1400" dirty="0" smtClean="0">
                <a:latin typeface="Arial" pitchFamily="34" charset="0"/>
                <a:ea typeface="ＭＳ Ｐゴシック" charset="-128"/>
              </a:rPr>
              <a:t>Special education classroom (be specific regarding subject/content)</a:t>
            </a:r>
          </a:p>
          <a:p>
            <a:pPr marL="177800" indent="-173038" eaLnBrk="1" hangingPunct="1">
              <a:buFontTx/>
              <a:buChar char="•"/>
              <a:defRPr/>
            </a:pPr>
            <a:r>
              <a:rPr lang="en-US" sz="1400" dirty="0" smtClean="0">
                <a:latin typeface="Arial" pitchFamily="34" charset="0"/>
                <a:ea typeface="ＭＳ Ｐゴシック" charset="-128"/>
              </a:rPr>
              <a:t>Cafeteria (provide condition such as breakfast, lunch, and snack time when appropriate) </a:t>
            </a:r>
          </a:p>
          <a:p>
            <a:pPr marL="177800" indent="-173038" eaLnBrk="1" hangingPunct="1">
              <a:buFontTx/>
              <a:buChar char="•"/>
              <a:defRPr/>
            </a:pPr>
            <a:r>
              <a:rPr lang="en-US" sz="1400" dirty="0" smtClean="0">
                <a:latin typeface="Arial" pitchFamily="34" charset="0"/>
                <a:ea typeface="ＭＳ Ｐゴシック" charset="-128"/>
              </a:rPr>
              <a:t>Speech and language room</a:t>
            </a:r>
          </a:p>
          <a:p>
            <a:pPr marL="177800" indent="-173038" eaLnBrk="1" hangingPunct="1">
              <a:buFontTx/>
              <a:buChar char="•"/>
              <a:defRPr/>
            </a:pPr>
            <a:r>
              <a:rPr lang="en-US" sz="1400" dirty="0" smtClean="0">
                <a:latin typeface="Arial" pitchFamily="34" charset="0"/>
                <a:ea typeface="ＭＳ Ｐゴシック" charset="-128"/>
              </a:rPr>
              <a:t>All school environments (provide example)</a:t>
            </a:r>
          </a:p>
          <a:p>
            <a:pPr marL="177800" indent="-173038" eaLnBrk="1" hangingPunct="1">
              <a:buFontTx/>
              <a:buChar char="•"/>
              <a:defRPr/>
            </a:pPr>
            <a:r>
              <a:rPr lang="en-US" sz="1400" dirty="0" smtClean="0">
                <a:latin typeface="Arial" pitchFamily="34" charset="0"/>
                <a:ea typeface="ＭＳ Ｐゴシック" charset="-128"/>
              </a:rPr>
              <a:t>Hospital classroom</a:t>
            </a:r>
          </a:p>
          <a:p>
            <a:pPr marL="177800" indent="-173038" eaLnBrk="1" hangingPunct="1">
              <a:buFontTx/>
              <a:buChar char="•"/>
              <a:defRPr/>
            </a:pPr>
            <a:r>
              <a:rPr lang="en-US" sz="1400" dirty="0" smtClean="0">
                <a:latin typeface="Arial" pitchFamily="34" charset="0"/>
                <a:ea typeface="ＭＳ Ｐゴシック" charset="-128"/>
              </a:rPr>
              <a:t>Student’s home</a:t>
            </a:r>
          </a:p>
          <a:p>
            <a:pPr eaLnBrk="1" hangingPunct="1">
              <a:defRPr/>
            </a:pPr>
            <a:endParaRPr lang="en-US" sz="1400" dirty="0" smtClean="0">
              <a:latin typeface="Arial" pitchFamily="34" charset="0"/>
              <a:ea typeface="ＭＳ Ｐゴシック" charset="-128"/>
            </a:endParaRPr>
          </a:p>
          <a:p>
            <a:pPr eaLnBrk="1" hangingPunct="1">
              <a:defRPr/>
            </a:pPr>
            <a:endParaRPr lang="en-US" dirty="0" smtClean="0">
              <a:latin typeface="Arial" pitchFamily="34" charset="0"/>
              <a:ea typeface="ＭＳ Ｐゴシック" charset="-128"/>
            </a:endParaRPr>
          </a:p>
        </p:txBody>
      </p:sp>
      <p:sp>
        <p:nvSpPr>
          <p:cNvPr id="69636" name="Slide Number Placeholder 3"/>
          <p:cNvSpPr>
            <a:spLocks noGrp="1"/>
          </p:cNvSpPr>
          <p:nvPr>
            <p:ph type="sldNum" sz="quarter" idx="5"/>
          </p:nvPr>
        </p:nvSpPr>
        <p:spPr>
          <a:noFill/>
        </p:spPr>
        <p:txBody>
          <a:bodyPr/>
          <a:lstStyle/>
          <a:p>
            <a:fld id="{129ABBD2-6DA8-4A08-BEAA-299093E63AE8}" type="slidenum">
              <a:rPr lang="en-US" smtClean="0"/>
              <a:pPr/>
              <a:t>18</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eaLnBrk="1" hangingPunct="1">
              <a:defRPr/>
            </a:pPr>
            <a:r>
              <a:rPr lang="en-US" sz="1400" dirty="0"/>
              <a:t>The Texas Education Agency provided its school districts with examples of frequency, duration</a:t>
            </a:r>
            <a:r>
              <a:rPr lang="en-US" sz="1400" dirty="0" smtClean="0"/>
              <a:t>, and </a:t>
            </a:r>
            <a:r>
              <a:rPr lang="en-US" sz="1400" dirty="0"/>
              <a:t>location</a:t>
            </a:r>
            <a:r>
              <a:rPr lang="en-US" sz="1400" dirty="0" smtClean="0"/>
              <a:t>. These </a:t>
            </a:r>
            <a:r>
              <a:rPr lang="en-US" sz="1400" dirty="0"/>
              <a:t>examples are well received. </a:t>
            </a:r>
          </a:p>
          <a:p>
            <a:pPr eaLnBrk="1" hangingPunct="1">
              <a:defRPr/>
            </a:pPr>
            <a:endParaRPr lang="en-US" sz="1400" dirty="0"/>
          </a:p>
          <a:p>
            <a:pPr eaLnBrk="1" hangingPunct="1">
              <a:defRPr/>
            </a:pPr>
            <a:r>
              <a:rPr lang="en-US" sz="1400" dirty="0"/>
              <a:t>Let’s take a look at the examples provided:</a:t>
            </a:r>
          </a:p>
          <a:p>
            <a:pPr eaLnBrk="1" hangingPunct="1">
              <a:defRPr/>
            </a:pPr>
            <a:endParaRPr lang="en-US" sz="1400" dirty="0"/>
          </a:p>
          <a:p>
            <a:pPr marL="173336" indent="-173336" eaLnBrk="1" hangingPunct="1">
              <a:buFont typeface="Arial" pitchFamily="34" charset="0"/>
              <a:buChar char="•"/>
              <a:defRPr/>
            </a:pPr>
            <a:r>
              <a:rPr lang="en-US" sz="1400" dirty="0"/>
              <a:t>30 minutes per semester in a community setting</a:t>
            </a:r>
          </a:p>
          <a:p>
            <a:pPr marL="173336" indent="-173336" eaLnBrk="1" hangingPunct="1">
              <a:buFont typeface="Arial" pitchFamily="34" charset="0"/>
              <a:buChar char="•"/>
              <a:defRPr/>
            </a:pPr>
            <a:r>
              <a:rPr lang="en-US" sz="1400" dirty="0"/>
              <a:t>60 minutes per 6 weeks in the general education setting</a:t>
            </a:r>
          </a:p>
          <a:p>
            <a:pPr marL="173336" indent="-173336" eaLnBrk="1" hangingPunct="1">
              <a:buFont typeface="Arial" pitchFamily="34" charset="0"/>
              <a:buChar char="•"/>
              <a:defRPr/>
            </a:pPr>
            <a:r>
              <a:rPr lang="en-US" sz="1400" dirty="0"/>
              <a:t>30x  per year for a duration of 50 minutes in the special education setting</a:t>
            </a:r>
          </a:p>
          <a:p>
            <a:pPr marL="173336" indent="-173336" eaLnBrk="1" hangingPunct="1">
              <a:buFont typeface="Arial" pitchFamily="34" charset="0"/>
              <a:buChar char="•"/>
              <a:defRPr/>
            </a:pPr>
            <a:r>
              <a:rPr lang="en-US" sz="1400" dirty="0"/>
              <a:t>1x per month </a:t>
            </a:r>
            <a:r>
              <a:rPr lang="en-US" sz="1400" dirty="0" smtClean="0"/>
              <a:t>for 15 </a:t>
            </a:r>
            <a:r>
              <a:rPr lang="en-US" sz="1400" dirty="0"/>
              <a:t>minutes in the cafeteria</a:t>
            </a:r>
          </a:p>
          <a:p>
            <a:pPr marL="173336" indent="-173336" eaLnBrk="1" hangingPunct="1">
              <a:buFont typeface="Arial" pitchFamily="34" charset="0"/>
              <a:buChar char="•"/>
              <a:defRPr/>
            </a:pPr>
            <a:r>
              <a:rPr lang="en-US" sz="1400" dirty="0"/>
              <a:t>8-40 minutes sessions in a 9-weeks period in all school environments</a:t>
            </a:r>
          </a:p>
          <a:p>
            <a:pPr marL="173336" indent="-173336" eaLnBrk="1" hangingPunct="1">
              <a:buFont typeface="Arial" pitchFamily="34" charset="0"/>
              <a:buChar char="•"/>
              <a:defRPr/>
            </a:pPr>
            <a:r>
              <a:rPr lang="en-US" sz="1400" dirty="0"/>
              <a:t>1620 minutes per semester in the speech and language room</a:t>
            </a:r>
          </a:p>
          <a:p>
            <a:pPr marL="173336" indent="-173336" eaLnBrk="1" hangingPunct="1">
              <a:buFont typeface="Arial" pitchFamily="34" charset="0"/>
              <a:buChar char="•"/>
              <a:defRPr/>
            </a:pPr>
            <a:endParaRPr lang="en-US" sz="1400" dirty="0"/>
          </a:p>
          <a:p>
            <a:pPr marL="173336" indent="-173336" eaLnBrk="1" hangingPunct="1">
              <a:buFont typeface="Arial" pitchFamily="34" charset="0"/>
              <a:buChar char="•"/>
              <a:defRPr/>
            </a:pPr>
            <a:r>
              <a:rPr lang="en-US" sz="1400" dirty="0"/>
              <a:t>The locations are varied </a:t>
            </a:r>
            <a:r>
              <a:rPr lang="en-US" sz="1400" dirty="0" smtClean="0"/>
              <a:t>across settings</a:t>
            </a:r>
            <a:endParaRPr lang="en-US" sz="1400" dirty="0"/>
          </a:p>
          <a:p>
            <a:pPr marL="635565" lvl="1" indent="-173336" eaLnBrk="1" hangingPunct="1">
              <a:buFont typeface="Arial" pitchFamily="34" charset="0"/>
              <a:buChar char="•"/>
              <a:defRPr/>
            </a:pPr>
            <a:r>
              <a:rPr lang="en-US" sz="1400" dirty="0" smtClean="0"/>
              <a:t>Community setting</a:t>
            </a:r>
          </a:p>
          <a:p>
            <a:pPr marL="635565" lvl="1" indent="-173336" eaLnBrk="1" hangingPunct="1">
              <a:buFont typeface="Arial" pitchFamily="34" charset="0"/>
              <a:buChar char="•"/>
              <a:defRPr/>
            </a:pPr>
            <a:r>
              <a:rPr lang="en-US" sz="1400" dirty="0" smtClean="0"/>
              <a:t>General education classroom</a:t>
            </a:r>
          </a:p>
          <a:p>
            <a:pPr marL="635565" lvl="1" indent="-173336" eaLnBrk="1" hangingPunct="1">
              <a:buFont typeface="Arial" pitchFamily="34" charset="0"/>
              <a:buChar char="•"/>
              <a:defRPr/>
            </a:pPr>
            <a:r>
              <a:rPr lang="en-US" sz="1400" dirty="0" smtClean="0"/>
              <a:t>Special education classroom</a:t>
            </a:r>
          </a:p>
          <a:p>
            <a:pPr marL="635565" lvl="1" indent="-173336" eaLnBrk="1" hangingPunct="1">
              <a:buFont typeface="Arial" pitchFamily="34" charset="0"/>
              <a:buChar char="•"/>
              <a:defRPr/>
            </a:pPr>
            <a:r>
              <a:rPr lang="en-US" sz="1400" dirty="0" smtClean="0"/>
              <a:t>Cafeteria</a:t>
            </a:r>
          </a:p>
          <a:p>
            <a:pPr marL="635565" lvl="1" indent="-173336" eaLnBrk="1" hangingPunct="1">
              <a:buFont typeface="Arial" pitchFamily="34" charset="0"/>
              <a:buChar char="•"/>
              <a:defRPr/>
            </a:pPr>
            <a:r>
              <a:rPr lang="en-US" sz="1400" dirty="0" smtClean="0"/>
              <a:t>Speech and language room</a:t>
            </a:r>
          </a:p>
          <a:p>
            <a:pPr marL="635565" lvl="1" indent="-173336" eaLnBrk="1" hangingPunct="1">
              <a:buFont typeface="Arial" pitchFamily="34" charset="0"/>
              <a:buChar char="•"/>
              <a:defRPr/>
            </a:pPr>
            <a:r>
              <a:rPr lang="en-US" sz="1400" dirty="0" smtClean="0"/>
              <a:t>All school environments</a:t>
            </a:r>
          </a:p>
          <a:p>
            <a:pPr marL="635565" lvl="1" indent="-173336" eaLnBrk="1" hangingPunct="1">
              <a:buFont typeface="Arial" pitchFamily="34" charset="0"/>
              <a:buChar char="•"/>
              <a:defRPr/>
            </a:pPr>
            <a:r>
              <a:rPr lang="en-US" sz="1400" dirty="0" smtClean="0"/>
              <a:t>Hospital classroom</a:t>
            </a:r>
          </a:p>
          <a:p>
            <a:pPr marL="635565" lvl="1" indent="-173336" eaLnBrk="1" hangingPunct="1">
              <a:buFont typeface="Arial" pitchFamily="34" charset="0"/>
              <a:buChar char="•"/>
              <a:defRPr/>
            </a:pPr>
            <a:r>
              <a:rPr lang="en-US" sz="1400" dirty="0" smtClean="0"/>
              <a:t>Student’s home</a:t>
            </a:r>
          </a:p>
          <a:p>
            <a:pPr marL="173336" indent="-173336" eaLnBrk="1" hangingPunct="1">
              <a:buFont typeface="Arial" pitchFamily="34" charset="0"/>
              <a:buChar char="•"/>
              <a:defRPr/>
            </a:pPr>
            <a:endParaRPr lang="en-US" sz="1400" dirty="0"/>
          </a:p>
          <a:p>
            <a:pPr eaLnBrk="1" hangingPunct="1">
              <a:defRPr/>
            </a:pPr>
            <a:endParaRPr lang="en-US" sz="1400" dirty="0"/>
          </a:p>
        </p:txBody>
      </p:sp>
      <p:sp>
        <p:nvSpPr>
          <p:cNvPr id="70660" name="Slide Number Placeholder 3"/>
          <p:cNvSpPr>
            <a:spLocks noGrp="1"/>
          </p:cNvSpPr>
          <p:nvPr>
            <p:ph type="sldNum" sz="quarter" idx="5"/>
          </p:nvPr>
        </p:nvSpPr>
        <p:spPr>
          <a:noFill/>
        </p:spPr>
        <p:txBody>
          <a:bodyPr/>
          <a:lstStyle/>
          <a:p>
            <a:fld id="{1E876206-11D1-4505-956B-C4A976AA1046}" type="slidenum">
              <a:rPr lang="en-US" smtClean="0"/>
              <a:pPr/>
              <a:t>19</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ct val="0"/>
              </a:spcBef>
              <a:defRPr/>
            </a:pPr>
            <a:r>
              <a:rPr lang="en-US" sz="1400" dirty="0"/>
              <a:t>Generally when we think </a:t>
            </a:r>
            <a:r>
              <a:rPr lang="en-US" sz="1400" dirty="0" smtClean="0"/>
              <a:t>of amount, </a:t>
            </a:r>
            <a:r>
              <a:rPr lang="en-US" sz="1400" dirty="0"/>
              <a:t>frequency, duration, and location, related services come to mind. This presentation is designed to go beyond general thinking, beyond related services. Instead, this presentation will show the connections </a:t>
            </a:r>
            <a:r>
              <a:rPr lang="en-US" sz="1400" dirty="0" smtClean="0"/>
              <a:t>between amount, </a:t>
            </a:r>
            <a:r>
              <a:rPr lang="en-US" sz="1400" dirty="0"/>
              <a:t>frequency, duration, and location in the IEP as they relate to 4 distinct elements of the IEP:</a:t>
            </a:r>
          </a:p>
          <a:p>
            <a:pPr eaLnBrk="1" hangingPunct="1">
              <a:spcBef>
                <a:spcPct val="0"/>
              </a:spcBef>
              <a:defRPr/>
            </a:pPr>
            <a:endParaRPr lang="en-US" sz="1400" dirty="0"/>
          </a:p>
          <a:p>
            <a:pPr marL="173336" indent="-173336" eaLnBrk="1" hangingPunct="1">
              <a:spcBef>
                <a:spcPct val="0"/>
              </a:spcBef>
              <a:buFont typeface="Arial" pitchFamily="34" charset="0"/>
              <a:buChar char="•"/>
              <a:defRPr/>
            </a:pPr>
            <a:r>
              <a:rPr lang="en-US" sz="1400" dirty="0"/>
              <a:t>Special Education, </a:t>
            </a:r>
          </a:p>
          <a:p>
            <a:pPr marL="173336" indent="-173336" eaLnBrk="1" hangingPunct="1">
              <a:spcBef>
                <a:spcPct val="0"/>
              </a:spcBef>
              <a:buFont typeface="Arial" pitchFamily="34" charset="0"/>
              <a:buChar char="•"/>
              <a:defRPr/>
            </a:pPr>
            <a:r>
              <a:rPr lang="en-US" sz="1400" dirty="0"/>
              <a:t>Related Services, </a:t>
            </a:r>
          </a:p>
          <a:p>
            <a:pPr marL="173336" indent="-173336" eaLnBrk="1" hangingPunct="1">
              <a:spcBef>
                <a:spcPct val="0"/>
              </a:spcBef>
              <a:buFont typeface="Arial" pitchFamily="34" charset="0"/>
              <a:buChar char="•"/>
              <a:defRPr/>
            </a:pPr>
            <a:r>
              <a:rPr lang="en-US" sz="1400" dirty="0"/>
              <a:t>Supplementary Aids and Services, and </a:t>
            </a:r>
          </a:p>
          <a:p>
            <a:pPr marL="173336" indent="-173336" eaLnBrk="1" hangingPunct="1">
              <a:spcBef>
                <a:spcPct val="0"/>
              </a:spcBef>
              <a:buFont typeface="Arial" pitchFamily="34" charset="0"/>
              <a:buChar char="•"/>
              <a:defRPr/>
            </a:pPr>
            <a:r>
              <a:rPr lang="en-US" sz="1400" dirty="0"/>
              <a:t>Program Modifications </a:t>
            </a:r>
          </a:p>
        </p:txBody>
      </p:sp>
      <p:sp>
        <p:nvSpPr>
          <p:cNvPr id="53252" name="Slide Number Placeholder 3"/>
          <p:cNvSpPr>
            <a:spLocks noGrp="1"/>
          </p:cNvSpPr>
          <p:nvPr>
            <p:ph type="sldNum" sz="quarter" idx="5"/>
          </p:nvPr>
        </p:nvSpPr>
        <p:spPr>
          <a:noFill/>
        </p:spPr>
        <p:txBody>
          <a:bodyPr/>
          <a:lstStyle/>
          <a:p>
            <a:pPr eaLnBrk="1" hangingPunct="1"/>
            <a:fld id="{9132A812-1483-4E7D-B2DC-5B95A74B651A}" type="slidenum">
              <a:rPr lang="en-US" smtClean="0">
                <a:latin typeface="Calibri" pitchFamily="34" charset="0"/>
              </a:rPr>
              <a:pPr eaLnBrk="1" hangingPunct="1"/>
              <a:t>2</a:t>
            </a:fld>
            <a:endParaRPr lang="en-US" smtClean="0">
              <a:latin typeface="Calibri"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a:ln/>
        </p:spPr>
      </p:sp>
      <p:sp>
        <p:nvSpPr>
          <p:cNvPr id="71683" name="Notes Placeholder 2"/>
          <p:cNvSpPr>
            <a:spLocks noGrp="1"/>
          </p:cNvSpPr>
          <p:nvPr>
            <p:ph type="body" idx="1"/>
          </p:nvPr>
        </p:nvSpPr>
        <p:spPr>
          <a:noFill/>
          <a:ln/>
        </p:spPr>
        <p:txBody>
          <a:bodyPr/>
          <a:lstStyle/>
          <a:p>
            <a:pPr eaLnBrk="1" hangingPunct="1"/>
            <a:r>
              <a:rPr lang="en-US" sz="1400" smtClean="0">
                <a:latin typeface="Arial" pitchFamily="34" charset="0"/>
                <a:ea typeface="ＭＳ Ｐゴシック" charset="-128"/>
              </a:rPr>
              <a:t>During summer 2012, HISD sought guidance from TEA to ensure that the way in which HISD interpreted the feed back regarding our non-compliance in the area of frequency and duration met TEA’s approval. The result of our inquiry is provided for you throughout this presentation.</a:t>
            </a:r>
          </a:p>
          <a:p>
            <a:pPr eaLnBrk="1" hangingPunct="1"/>
            <a:endParaRPr lang="en-US" sz="1400" smtClean="0">
              <a:latin typeface="Arial" pitchFamily="34" charset="0"/>
              <a:ea typeface="ＭＳ Ｐゴシック" charset="-128"/>
            </a:endParaRPr>
          </a:p>
          <a:p>
            <a:pPr eaLnBrk="1" hangingPunct="1"/>
            <a:r>
              <a:rPr lang="en-US" sz="1400" smtClean="0">
                <a:latin typeface="Arial" pitchFamily="34" charset="0"/>
                <a:ea typeface="ＭＳ Ｐゴシック" charset="-128"/>
              </a:rPr>
              <a:t>One of the most important outcomes is that:</a:t>
            </a:r>
          </a:p>
          <a:p>
            <a:pPr eaLnBrk="1" hangingPunct="1"/>
            <a:endParaRPr lang="en-US" sz="1400" smtClean="0">
              <a:latin typeface="Arial" pitchFamily="34" charset="0"/>
              <a:ea typeface="ＭＳ Ｐゴシック" charset="-128"/>
            </a:endParaRPr>
          </a:p>
          <a:p>
            <a:pPr eaLnBrk="1" hangingPunct="1"/>
            <a:r>
              <a:rPr lang="en-US" sz="1400" smtClean="0">
                <a:latin typeface="Arial" pitchFamily="34" charset="0"/>
                <a:ea typeface="ＭＳ Ｐゴシック" charset="-128"/>
              </a:rPr>
              <a:t>It is preferred that the amount, frequency, and duration are stated in a student’s IEP in the lowest possible increment.  </a:t>
            </a:r>
          </a:p>
          <a:p>
            <a:pPr eaLnBrk="1" hangingPunct="1"/>
            <a:endParaRPr lang="en-US" sz="1400" smtClean="0">
              <a:latin typeface="Arial" pitchFamily="34" charset="0"/>
              <a:ea typeface="ＭＳ Ｐゴシック" charset="-128"/>
            </a:endParaRPr>
          </a:p>
          <a:p>
            <a:pPr eaLnBrk="1" hangingPunct="1"/>
            <a:r>
              <a:rPr lang="en-US" sz="1400" smtClean="0">
                <a:latin typeface="Arial" pitchFamily="34" charset="0"/>
                <a:ea typeface="ＭＳ Ｐゴシック" charset="-128"/>
              </a:rPr>
              <a:t>For example, 1-30 minute session per 3 weeks is the lower increment of 2-30 minute sessions per 6 weeks.</a:t>
            </a:r>
          </a:p>
          <a:p>
            <a:pPr eaLnBrk="1" hangingPunct="1"/>
            <a:endParaRPr lang="en-US" sz="1400" smtClean="0">
              <a:latin typeface="Arial" pitchFamily="34" charset="0"/>
              <a:ea typeface="ＭＳ Ｐゴシック" charset="-128"/>
            </a:endParaRPr>
          </a:p>
          <a:p>
            <a:pPr eaLnBrk="1" hangingPunct="1"/>
            <a:r>
              <a:rPr lang="en-US" sz="1400" b="1" smtClean="0">
                <a:latin typeface="Arial" pitchFamily="34" charset="0"/>
                <a:ea typeface="ＭＳ Ｐゴシック" charset="-128"/>
              </a:rPr>
              <a:t>Why is this important?:</a:t>
            </a:r>
          </a:p>
          <a:p>
            <a:pPr eaLnBrk="1" hangingPunct="1"/>
            <a:endParaRPr lang="en-US" sz="1400" smtClean="0">
              <a:latin typeface="Arial" pitchFamily="34" charset="0"/>
              <a:ea typeface="ＭＳ Ｐゴシック" charset="-128"/>
            </a:endParaRPr>
          </a:p>
          <a:p>
            <a:pPr eaLnBrk="1" hangingPunct="1"/>
            <a:r>
              <a:rPr lang="en-US" sz="1400" smtClean="0">
                <a:latin typeface="Arial" pitchFamily="34" charset="0"/>
                <a:ea typeface="ＭＳ Ｐゴシック" charset="-128"/>
              </a:rPr>
              <a:t>The reason for stating the lowest possible increment is that when the service or support is stated in the lowest increment, the specific week of service delivery </a:t>
            </a:r>
            <a:r>
              <a:rPr lang="en-US" sz="1400" u="sng" smtClean="0">
                <a:latin typeface="Arial" pitchFamily="34" charset="0"/>
                <a:ea typeface="ＭＳ Ｐゴシック" charset="-128"/>
              </a:rPr>
              <a:t>does not</a:t>
            </a:r>
            <a:r>
              <a:rPr lang="en-US" sz="1400" smtClean="0">
                <a:latin typeface="Arial" pitchFamily="34" charset="0"/>
                <a:ea typeface="ＭＳ Ｐゴシック" charset="-128"/>
              </a:rPr>
              <a:t> need to be identified to allow for services to be provided in light of the variations in a child’s/school’s instructional week (e.g., teacher prioritized instructional need [direct instruction], state/local required testing, school special events, absences, etc.).</a:t>
            </a:r>
          </a:p>
          <a:p>
            <a:pPr eaLnBrk="1" hangingPunct="1"/>
            <a:endParaRPr lang="en-US" sz="1400" smtClean="0">
              <a:latin typeface="Arial" pitchFamily="34" charset="0"/>
              <a:ea typeface="ＭＳ Ｐゴシック" charset="-128"/>
            </a:endParaRPr>
          </a:p>
          <a:p>
            <a:pPr eaLnBrk="1" hangingPunct="1"/>
            <a:r>
              <a:rPr lang="en-US" sz="1400" smtClean="0">
                <a:latin typeface="Arial" pitchFamily="34" charset="0"/>
                <a:ea typeface="ＭＳ Ｐゴシック" charset="-128"/>
              </a:rPr>
              <a:t>When stated in more than the lowest increment, then the specific week of service delivery </a:t>
            </a:r>
            <a:r>
              <a:rPr lang="en-US" sz="1400" u="sng" smtClean="0">
                <a:latin typeface="Arial" pitchFamily="34" charset="0"/>
                <a:ea typeface="ＭＳ Ｐゴシック" charset="-128"/>
              </a:rPr>
              <a:t>does </a:t>
            </a:r>
            <a:r>
              <a:rPr lang="en-US" sz="1400" smtClean="0">
                <a:latin typeface="Arial" pitchFamily="34" charset="0"/>
                <a:ea typeface="ＭＳ Ｐゴシック" charset="-128"/>
              </a:rPr>
              <a:t>need to be identified to allow for services to be provided in light of the variations in a child’s/school’s instructional week. </a:t>
            </a:r>
          </a:p>
          <a:p>
            <a:pPr eaLnBrk="1" hangingPunct="1"/>
            <a:endParaRPr lang="en-US" smtClean="0">
              <a:latin typeface="Arial" pitchFamily="34" charset="0"/>
              <a:ea typeface="ＭＳ Ｐゴシック" charset="-128"/>
            </a:endParaRPr>
          </a:p>
        </p:txBody>
      </p:sp>
      <p:sp>
        <p:nvSpPr>
          <p:cNvPr id="71684" name="Slide Number Placeholder 3"/>
          <p:cNvSpPr>
            <a:spLocks noGrp="1"/>
          </p:cNvSpPr>
          <p:nvPr>
            <p:ph type="sldNum" sz="quarter" idx="5"/>
          </p:nvPr>
        </p:nvSpPr>
        <p:spPr>
          <a:noFill/>
        </p:spPr>
        <p:txBody>
          <a:bodyPr/>
          <a:lstStyle/>
          <a:p>
            <a:fld id="{74B0E7C7-D795-4E39-92A6-16C3F9641E13}" type="slidenum">
              <a:rPr lang="en-US" smtClean="0"/>
              <a:pPr/>
              <a:t>20</a:t>
            </a:fld>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ln/>
        </p:spPr>
      </p:sp>
      <p:sp>
        <p:nvSpPr>
          <p:cNvPr id="72707" name="Notes Placeholder 2"/>
          <p:cNvSpPr>
            <a:spLocks noGrp="1"/>
          </p:cNvSpPr>
          <p:nvPr>
            <p:ph type="body" idx="1"/>
          </p:nvPr>
        </p:nvSpPr>
        <p:spPr>
          <a:noFill/>
          <a:ln/>
        </p:spPr>
        <p:txBody>
          <a:bodyPr/>
          <a:lstStyle/>
          <a:p>
            <a:pPr eaLnBrk="1" hangingPunct="1"/>
            <a:r>
              <a:rPr lang="en-US" sz="1400" smtClean="0">
                <a:latin typeface="Arial" pitchFamily="34" charset="0"/>
                <a:ea typeface="ＭＳ Ｐゴシック" charset="-128"/>
              </a:rPr>
              <a:t>While it is preferred that the amount, frequency, and duration is stated in a child’s IEP in the lowest possible increment, when service delivery is described </a:t>
            </a:r>
            <a:r>
              <a:rPr lang="en-US" sz="1400" u="sng" smtClean="0">
                <a:latin typeface="Arial" pitchFamily="34" charset="0"/>
                <a:ea typeface="ＭＳ Ｐゴシック" charset="-128"/>
              </a:rPr>
              <a:t>as multiple sessions within a specific time frame</a:t>
            </a:r>
            <a:r>
              <a:rPr lang="en-US" sz="1400" smtClean="0">
                <a:latin typeface="Arial" pitchFamily="34" charset="0"/>
                <a:ea typeface="ＭＳ Ｐゴシック" charset="-128"/>
              </a:rPr>
              <a:t>, then it would be important to state the specific weeks that services </a:t>
            </a:r>
            <a:r>
              <a:rPr lang="en-US" sz="1400" u="sng" smtClean="0">
                <a:latin typeface="Arial" pitchFamily="34" charset="0"/>
                <a:ea typeface="ＭＳ Ｐゴシック" charset="-128"/>
              </a:rPr>
              <a:t>will</a:t>
            </a:r>
            <a:r>
              <a:rPr lang="en-US" sz="1400" smtClean="0">
                <a:latin typeface="Arial" pitchFamily="34" charset="0"/>
                <a:ea typeface="ＭＳ Ｐゴシック" charset="-128"/>
              </a:rPr>
              <a:t> and </a:t>
            </a:r>
            <a:r>
              <a:rPr lang="en-US" sz="1400" u="sng" smtClean="0">
                <a:latin typeface="Arial" pitchFamily="34" charset="0"/>
                <a:ea typeface="ＭＳ Ｐゴシック" charset="-128"/>
              </a:rPr>
              <a:t>will not</a:t>
            </a:r>
            <a:r>
              <a:rPr lang="en-US" sz="1400" smtClean="0">
                <a:latin typeface="Arial" pitchFamily="34" charset="0"/>
                <a:ea typeface="ＭＳ Ｐゴシック" charset="-128"/>
              </a:rPr>
              <a:t> be delivered. </a:t>
            </a:r>
          </a:p>
          <a:p>
            <a:pPr eaLnBrk="1" hangingPunct="1"/>
            <a:endParaRPr lang="en-US" sz="1400" smtClean="0">
              <a:latin typeface="Arial" pitchFamily="34" charset="0"/>
              <a:ea typeface="ＭＳ Ｐゴシック" charset="-128"/>
            </a:endParaRPr>
          </a:p>
          <a:p>
            <a:pPr eaLnBrk="1" hangingPunct="1"/>
            <a:r>
              <a:rPr lang="en-US" sz="1400" b="1" smtClean="0">
                <a:latin typeface="Arial" pitchFamily="34" charset="0"/>
                <a:ea typeface="ＭＳ Ｐゴシック" charset="-128"/>
              </a:rPr>
              <a:t>Let’s look at a few examples, discuss their significance, identify the services that will be delivered and those that will not be delivered and then prepare to share out</a:t>
            </a:r>
            <a:r>
              <a:rPr lang="en-US" sz="1400" smtClean="0">
                <a:latin typeface="Arial" pitchFamily="34" charset="0"/>
                <a:ea typeface="ＭＳ Ｐゴシック" charset="-128"/>
              </a:rPr>
              <a:t>:</a:t>
            </a:r>
          </a:p>
          <a:p>
            <a:pPr eaLnBrk="1" hangingPunct="1"/>
            <a:endParaRPr lang="en-US" smtClean="0">
              <a:latin typeface="Arial" pitchFamily="34" charset="0"/>
              <a:ea typeface="ＭＳ Ｐゴシック" charset="-128"/>
            </a:endParaRPr>
          </a:p>
          <a:p>
            <a:pPr eaLnBrk="1" hangingPunct="1"/>
            <a:r>
              <a:rPr lang="en-US" smtClean="0">
                <a:latin typeface="Arial" pitchFamily="34" charset="0"/>
                <a:ea typeface="ＭＳ Ｐゴシック" charset="-128"/>
              </a:rPr>
              <a:t>The first example is:</a:t>
            </a:r>
          </a:p>
          <a:p>
            <a:pPr eaLnBrk="1" hangingPunct="1"/>
            <a:r>
              <a:rPr lang="en-US" smtClean="0">
                <a:latin typeface="Arial" pitchFamily="34" charset="0"/>
                <a:ea typeface="ＭＳ Ｐゴシック" charset="-128"/>
              </a:rPr>
              <a:t>2-30 minute sessions per 6 weeks to be provided in the 1</a:t>
            </a:r>
            <a:r>
              <a:rPr lang="en-US" baseline="30000" smtClean="0">
                <a:latin typeface="Arial" pitchFamily="34" charset="0"/>
                <a:ea typeface="ＭＳ Ｐゴシック" charset="-128"/>
              </a:rPr>
              <a:t>st</a:t>
            </a:r>
            <a:r>
              <a:rPr lang="en-US" smtClean="0">
                <a:latin typeface="Arial" pitchFamily="34" charset="0"/>
                <a:ea typeface="ＭＳ Ｐゴシック" charset="-128"/>
              </a:rPr>
              <a:t> and 4</a:t>
            </a:r>
            <a:r>
              <a:rPr lang="en-US" baseline="30000" smtClean="0">
                <a:latin typeface="Arial" pitchFamily="34" charset="0"/>
                <a:ea typeface="ＭＳ Ｐゴシック" charset="-128"/>
              </a:rPr>
              <a:t>th</a:t>
            </a:r>
            <a:r>
              <a:rPr lang="en-US" smtClean="0">
                <a:latin typeface="Arial" pitchFamily="34" charset="0"/>
                <a:ea typeface="ＭＳ Ｐゴシック" charset="-128"/>
              </a:rPr>
              <a:t> weeks of the 6 week time frame with the remaining 4 weeks with no services to assess generalization across school settings.</a:t>
            </a:r>
          </a:p>
          <a:p>
            <a:pPr eaLnBrk="1" hangingPunct="1"/>
            <a:endParaRPr lang="en-US" smtClean="0">
              <a:latin typeface="Arial" pitchFamily="34" charset="0"/>
              <a:ea typeface="ＭＳ Ｐゴシック" charset="-128"/>
            </a:endParaRPr>
          </a:p>
        </p:txBody>
      </p:sp>
      <p:sp>
        <p:nvSpPr>
          <p:cNvPr id="72708" name="Slide Number Placeholder 3"/>
          <p:cNvSpPr>
            <a:spLocks noGrp="1"/>
          </p:cNvSpPr>
          <p:nvPr>
            <p:ph type="sldNum" sz="quarter" idx="5"/>
          </p:nvPr>
        </p:nvSpPr>
        <p:spPr>
          <a:noFill/>
        </p:spPr>
        <p:txBody>
          <a:bodyPr/>
          <a:lstStyle/>
          <a:p>
            <a:fld id="{4D797282-8B44-4F22-94A9-4C527F2E1EC9}" type="slidenum">
              <a:rPr lang="en-US" smtClean="0"/>
              <a:pPr/>
              <a:t>21</a:t>
            </a:fld>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eaLnBrk="1" hangingPunct="1">
              <a:defRPr/>
            </a:pPr>
            <a:r>
              <a:rPr lang="en-US" sz="1400" b="1" dirty="0"/>
              <a:t>Let’s look at another example, discuss the significance, identify the services that </a:t>
            </a:r>
            <a:r>
              <a:rPr lang="en-US" sz="1400" b="1" u="sng" dirty="0"/>
              <a:t>will</a:t>
            </a:r>
            <a:r>
              <a:rPr lang="en-US" sz="1400" b="1" dirty="0"/>
              <a:t> be </a:t>
            </a:r>
            <a:r>
              <a:rPr lang="en-US" sz="1400" b="1" dirty="0" smtClean="0"/>
              <a:t>delivered </a:t>
            </a:r>
            <a:r>
              <a:rPr lang="en-US" sz="1400" b="1" dirty="0"/>
              <a:t>and those that </a:t>
            </a:r>
            <a:r>
              <a:rPr lang="en-US" sz="1400" b="1" u="sng" dirty="0"/>
              <a:t>will not </a:t>
            </a:r>
            <a:r>
              <a:rPr lang="en-US" sz="1400" b="1" dirty="0"/>
              <a:t>be </a:t>
            </a:r>
            <a:r>
              <a:rPr lang="en-US" sz="1400" b="1" dirty="0" smtClean="0"/>
              <a:t>delivered and then prepare </a:t>
            </a:r>
            <a:r>
              <a:rPr lang="en-US" sz="1400" b="1" dirty="0"/>
              <a:t>to share out</a:t>
            </a:r>
            <a:r>
              <a:rPr lang="en-US" sz="1400" dirty="0"/>
              <a:t>:</a:t>
            </a:r>
          </a:p>
          <a:p>
            <a:pPr eaLnBrk="1" hangingPunct="1">
              <a:defRPr/>
            </a:pPr>
            <a:endParaRPr lang="en-US" sz="1050" dirty="0"/>
          </a:p>
          <a:p>
            <a:pPr eaLnBrk="1" hangingPunct="1">
              <a:defRPr/>
            </a:pPr>
            <a:r>
              <a:rPr lang="en-US" sz="1400" dirty="0"/>
              <a:t>Note the specificity that is required to ensure the supports and services to the student are clearly defined and understood by the members of the ARD/IEP committee:</a:t>
            </a:r>
          </a:p>
          <a:p>
            <a:pPr eaLnBrk="1" hangingPunct="1">
              <a:defRPr/>
            </a:pPr>
            <a:endParaRPr lang="en-US" sz="1050" dirty="0"/>
          </a:p>
          <a:p>
            <a:pPr marL="462229" indent="-462229" eaLnBrk="1" hangingPunct="1">
              <a:buFont typeface="Arial" pitchFamily="34" charset="0"/>
              <a:buChar char="•"/>
              <a:defRPr/>
            </a:pPr>
            <a:r>
              <a:rPr lang="en-US" sz="1400" dirty="0"/>
              <a:t>3-20 minute sessions per 9 weeks to be provided in the 1st, 2nd, and 3rd weeks to identify strategies to facilitate the student’s progress on the specified IEP objectives, train classroom personnel on the implementation of the strategies, and develop data collection system to monitor effectiveness.  No services will be provided for the remainder of the 9 weeks.  The IEP objectives will continue to be addressed by the classroom personnel when the service is not being provided.</a:t>
            </a:r>
          </a:p>
          <a:p>
            <a:pPr lvl="1" eaLnBrk="1" hangingPunct="1">
              <a:defRPr/>
            </a:pPr>
            <a:endParaRPr lang="en-US" sz="1400" dirty="0"/>
          </a:p>
          <a:p>
            <a:pPr lvl="1" eaLnBrk="1" hangingPunct="1">
              <a:defRPr/>
            </a:pPr>
            <a:endParaRPr lang="en-US" sz="1400" dirty="0"/>
          </a:p>
          <a:p>
            <a:pPr eaLnBrk="1" hangingPunct="1">
              <a:defRPr/>
            </a:pPr>
            <a:endParaRPr lang="en-US" sz="1400" dirty="0"/>
          </a:p>
        </p:txBody>
      </p:sp>
      <p:sp>
        <p:nvSpPr>
          <p:cNvPr id="73732" name="Slide Number Placeholder 3"/>
          <p:cNvSpPr>
            <a:spLocks noGrp="1"/>
          </p:cNvSpPr>
          <p:nvPr>
            <p:ph type="sldNum" sz="quarter" idx="5"/>
          </p:nvPr>
        </p:nvSpPr>
        <p:spPr>
          <a:noFill/>
        </p:spPr>
        <p:txBody>
          <a:bodyPr/>
          <a:lstStyle/>
          <a:p>
            <a:fld id="{1AA00535-FF36-4CE4-B607-608CC7CCB64A}" type="slidenum">
              <a:rPr lang="en-US" smtClean="0"/>
              <a:pPr/>
              <a:t>22</a:t>
            </a:fld>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eaLnBrk="1" hangingPunct="1">
              <a:defRPr/>
            </a:pPr>
            <a:r>
              <a:rPr lang="en-US" sz="1400" b="1" dirty="0"/>
              <a:t>Let’s look at another example, discuss the significance, identify the services that </a:t>
            </a:r>
            <a:r>
              <a:rPr lang="en-US" sz="1400" b="1" u="sng" dirty="0"/>
              <a:t>will</a:t>
            </a:r>
            <a:r>
              <a:rPr lang="en-US" sz="1400" b="1" dirty="0"/>
              <a:t> be </a:t>
            </a:r>
            <a:r>
              <a:rPr lang="en-US" sz="1400" b="1" dirty="0" smtClean="0"/>
              <a:t>delivered </a:t>
            </a:r>
            <a:r>
              <a:rPr lang="en-US" sz="1400" b="1" dirty="0"/>
              <a:t>and those that </a:t>
            </a:r>
            <a:r>
              <a:rPr lang="en-US" sz="1400" b="1" u="sng" dirty="0"/>
              <a:t>will not </a:t>
            </a:r>
            <a:r>
              <a:rPr lang="en-US" sz="1400" b="1" dirty="0"/>
              <a:t>be </a:t>
            </a:r>
            <a:r>
              <a:rPr lang="en-US" sz="1400" b="1" dirty="0" smtClean="0"/>
              <a:t>delivered and then prepare </a:t>
            </a:r>
            <a:r>
              <a:rPr lang="en-US" sz="1400" b="1" dirty="0"/>
              <a:t>to share out</a:t>
            </a:r>
            <a:r>
              <a:rPr lang="en-US" sz="1400" dirty="0"/>
              <a:t>:</a:t>
            </a:r>
          </a:p>
          <a:p>
            <a:pPr eaLnBrk="1" hangingPunct="1">
              <a:defRPr/>
            </a:pPr>
            <a:endParaRPr lang="en-US" sz="1100" dirty="0"/>
          </a:p>
          <a:p>
            <a:pPr eaLnBrk="1" hangingPunct="1">
              <a:defRPr/>
            </a:pPr>
            <a:r>
              <a:rPr lang="en-US" sz="1400" dirty="0"/>
              <a:t>Note the specificity that is required to ensure the supports and services to the student are clearly defined and understood by the members of the ARD/IEP committee:</a:t>
            </a:r>
          </a:p>
          <a:p>
            <a:pPr eaLnBrk="1" hangingPunct="1">
              <a:defRPr/>
            </a:pPr>
            <a:endParaRPr lang="en-US" sz="1100" dirty="0"/>
          </a:p>
          <a:p>
            <a:pPr marL="462229" indent="-462229" eaLnBrk="1" hangingPunct="1">
              <a:buFont typeface="Arial" pitchFamily="34" charset="0"/>
              <a:buChar char="•"/>
              <a:defRPr/>
            </a:pPr>
            <a:r>
              <a:rPr lang="en-US" sz="1400" dirty="0"/>
              <a:t>3-20 minute sessions per 9 weeks to be provided in the 1st, 2nd, and 3rd weeks to identify strategies to facilitate the student’s progress on the specified IEP objectives, train classroom personnel on the implementation of the strategies, and develop data collection system to monitor effectiveness.  No services will be provided for the remainder of the 9 weeks.  The IEP objectives will continue to be addressed by the classroom personnel when the service is not being provided.</a:t>
            </a:r>
          </a:p>
          <a:p>
            <a:pPr lvl="1" eaLnBrk="1" hangingPunct="1">
              <a:defRPr/>
            </a:pPr>
            <a:endParaRPr lang="en-US" sz="1400" dirty="0"/>
          </a:p>
          <a:p>
            <a:pPr lvl="1" eaLnBrk="1" hangingPunct="1">
              <a:defRPr/>
            </a:pPr>
            <a:endParaRPr lang="en-US" sz="1400" dirty="0"/>
          </a:p>
          <a:p>
            <a:pPr eaLnBrk="1" hangingPunct="1">
              <a:defRPr/>
            </a:pPr>
            <a:endParaRPr lang="en-US" sz="1400" dirty="0"/>
          </a:p>
        </p:txBody>
      </p:sp>
      <p:sp>
        <p:nvSpPr>
          <p:cNvPr id="74756" name="Slide Number Placeholder 3"/>
          <p:cNvSpPr>
            <a:spLocks noGrp="1"/>
          </p:cNvSpPr>
          <p:nvPr>
            <p:ph type="sldNum" sz="quarter" idx="5"/>
          </p:nvPr>
        </p:nvSpPr>
        <p:spPr>
          <a:noFill/>
        </p:spPr>
        <p:txBody>
          <a:bodyPr/>
          <a:lstStyle/>
          <a:p>
            <a:fld id="{523AE8CD-9348-40A5-842A-1D583B7EE6C0}" type="slidenum">
              <a:rPr lang="en-US" smtClean="0"/>
              <a:pPr/>
              <a:t>23</a:t>
            </a:fld>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eaLnBrk="1" hangingPunct="1">
              <a:defRPr/>
            </a:pPr>
            <a:r>
              <a:rPr lang="en-US" sz="1400" b="1" dirty="0"/>
              <a:t>Let’s look at another example, discuss the significance, identify the services that </a:t>
            </a:r>
            <a:r>
              <a:rPr lang="en-US" sz="1400" b="1" u="sng" dirty="0"/>
              <a:t>will</a:t>
            </a:r>
            <a:r>
              <a:rPr lang="en-US" sz="1400" b="1" dirty="0"/>
              <a:t> be </a:t>
            </a:r>
            <a:r>
              <a:rPr lang="en-US" sz="1400" b="1" dirty="0" smtClean="0"/>
              <a:t>delivered </a:t>
            </a:r>
            <a:r>
              <a:rPr lang="en-US" sz="1400" b="1" dirty="0"/>
              <a:t>and those that </a:t>
            </a:r>
            <a:r>
              <a:rPr lang="en-US" sz="1400" b="1" u="sng" dirty="0"/>
              <a:t>will not </a:t>
            </a:r>
            <a:r>
              <a:rPr lang="en-US" sz="1400" b="1" dirty="0"/>
              <a:t>be </a:t>
            </a:r>
            <a:r>
              <a:rPr lang="en-US" sz="1400" b="1" dirty="0" smtClean="0"/>
              <a:t>delivered and then prepare </a:t>
            </a:r>
            <a:r>
              <a:rPr lang="en-US" sz="1400" b="1" dirty="0"/>
              <a:t>to share out</a:t>
            </a:r>
            <a:r>
              <a:rPr lang="en-US" sz="1400" dirty="0"/>
              <a:t>:</a:t>
            </a:r>
          </a:p>
          <a:p>
            <a:pPr eaLnBrk="1" hangingPunct="1">
              <a:defRPr/>
            </a:pPr>
            <a:endParaRPr lang="en-US" sz="1100" dirty="0"/>
          </a:p>
          <a:p>
            <a:pPr eaLnBrk="1" hangingPunct="1">
              <a:defRPr/>
            </a:pPr>
            <a:r>
              <a:rPr lang="en-US" sz="1400" dirty="0"/>
              <a:t>Note the specificity that is required to ensure the supports and services to the student are clearly defined and understood by the members of the ARD/IEP committee:</a:t>
            </a:r>
          </a:p>
          <a:p>
            <a:pPr eaLnBrk="1" hangingPunct="1">
              <a:defRPr/>
            </a:pPr>
            <a:endParaRPr lang="en-US" sz="1100" dirty="0"/>
          </a:p>
          <a:p>
            <a:pPr marL="462229" indent="-462229" eaLnBrk="1" hangingPunct="1">
              <a:buFont typeface="Arial" pitchFamily="34" charset="0"/>
              <a:buChar char="•"/>
              <a:defRPr/>
            </a:pPr>
            <a:r>
              <a:rPr lang="en-US" sz="1400" dirty="0"/>
              <a:t>3-20 minute sessions per 9 weeks to be provided in the 1st, 2nd, and 3rd weeks to identify strategies to facilitate the student’s progress on the specified IEP objectives, train classroom personnel on the implementation of the strategies, and develop data collection system to monitor effectiveness.  No services will be provided for the remainder of the 9 weeks.  The IEP objectives will continue to be addressed by the classroom personnel when the service is not being provided</a:t>
            </a:r>
            <a:r>
              <a:rPr lang="en-US" sz="1400" dirty="0" smtClean="0"/>
              <a:t>.</a:t>
            </a:r>
            <a:endParaRPr lang="en-US" sz="1400" dirty="0"/>
          </a:p>
          <a:p>
            <a:pPr lvl="1" eaLnBrk="1" hangingPunct="1">
              <a:defRPr/>
            </a:pPr>
            <a:endParaRPr lang="en-US" sz="1400" dirty="0"/>
          </a:p>
          <a:p>
            <a:pPr eaLnBrk="1" hangingPunct="1">
              <a:defRPr/>
            </a:pPr>
            <a:endParaRPr lang="en-US" sz="1400" dirty="0"/>
          </a:p>
        </p:txBody>
      </p:sp>
      <p:sp>
        <p:nvSpPr>
          <p:cNvPr id="75780" name="Slide Number Placeholder 3"/>
          <p:cNvSpPr>
            <a:spLocks noGrp="1"/>
          </p:cNvSpPr>
          <p:nvPr>
            <p:ph type="sldNum" sz="quarter" idx="5"/>
          </p:nvPr>
        </p:nvSpPr>
        <p:spPr>
          <a:noFill/>
        </p:spPr>
        <p:txBody>
          <a:bodyPr/>
          <a:lstStyle/>
          <a:p>
            <a:fld id="{E8C9B3C9-25EC-434C-B3E9-52919543844A}" type="slidenum">
              <a:rPr lang="en-US" smtClean="0"/>
              <a:pPr/>
              <a:t>24</a:t>
            </a:fld>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a:ln/>
        </p:spPr>
      </p:sp>
      <p:sp>
        <p:nvSpPr>
          <p:cNvPr id="76803" name="Notes Placeholder 2"/>
          <p:cNvSpPr>
            <a:spLocks noGrp="1"/>
          </p:cNvSpPr>
          <p:nvPr>
            <p:ph type="body" idx="1"/>
          </p:nvPr>
        </p:nvSpPr>
        <p:spPr>
          <a:noFill/>
          <a:ln/>
        </p:spPr>
        <p:txBody>
          <a:bodyPr/>
          <a:lstStyle/>
          <a:p>
            <a:pPr eaLnBrk="1" hangingPunct="1"/>
            <a:r>
              <a:rPr lang="en-US" sz="1400" b="1" smtClean="0">
                <a:latin typeface="Arial" pitchFamily="34" charset="0"/>
                <a:ea typeface="ＭＳ Ｐゴシック" charset="-128"/>
              </a:rPr>
              <a:t>Let’s look at a third example, discuss the significance, identify the services that </a:t>
            </a:r>
            <a:r>
              <a:rPr lang="en-US" sz="1400" b="1" u="sng" smtClean="0">
                <a:latin typeface="Arial" pitchFamily="34" charset="0"/>
                <a:ea typeface="ＭＳ Ｐゴシック" charset="-128"/>
              </a:rPr>
              <a:t>will</a:t>
            </a:r>
            <a:r>
              <a:rPr lang="en-US" sz="1400" b="1" smtClean="0">
                <a:latin typeface="Arial" pitchFamily="34" charset="0"/>
                <a:ea typeface="ＭＳ Ｐゴシック" charset="-128"/>
              </a:rPr>
              <a:t> be delivered and those that </a:t>
            </a:r>
            <a:r>
              <a:rPr lang="en-US" sz="1400" b="1" u="sng" smtClean="0">
                <a:latin typeface="Arial" pitchFamily="34" charset="0"/>
                <a:ea typeface="ＭＳ Ｐゴシック" charset="-128"/>
              </a:rPr>
              <a:t>will not </a:t>
            </a:r>
            <a:r>
              <a:rPr lang="en-US" sz="1400" b="1" smtClean="0">
                <a:latin typeface="Arial" pitchFamily="34" charset="0"/>
                <a:ea typeface="ＭＳ Ｐゴシック" charset="-128"/>
              </a:rPr>
              <a:t>be delivered and then prepare to share out:</a:t>
            </a:r>
          </a:p>
          <a:p>
            <a:pPr eaLnBrk="1" hangingPunct="1"/>
            <a:endParaRPr lang="en-US" sz="1400" smtClean="0">
              <a:latin typeface="Arial" pitchFamily="34" charset="0"/>
              <a:ea typeface="ＭＳ Ｐゴシック" charset="-128"/>
            </a:endParaRPr>
          </a:p>
          <a:p>
            <a:pPr eaLnBrk="1" hangingPunct="1"/>
            <a:r>
              <a:rPr lang="en-US" sz="1400" smtClean="0">
                <a:latin typeface="Arial" pitchFamily="34" charset="0"/>
                <a:ea typeface="ＭＳ Ｐゴシック" charset="-128"/>
              </a:rPr>
              <a:t>Again, note the specificity that is required to ensure the supports and services to the student are clearly defined and understood by the members of the ARD/IEP committee:</a:t>
            </a:r>
          </a:p>
          <a:p>
            <a:pPr eaLnBrk="1" hangingPunct="1"/>
            <a:endParaRPr lang="en-US" sz="1400" smtClean="0">
              <a:latin typeface="Arial" pitchFamily="34" charset="0"/>
              <a:ea typeface="ＭＳ Ｐゴシック" charset="-128"/>
            </a:endParaRPr>
          </a:p>
          <a:p>
            <a:pPr marL="346075" lvl="1" indent="-346075" eaLnBrk="1" hangingPunct="1">
              <a:buFontTx/>
              <a:buChar char="•"/>
            </a:pPr>
            <a:r>
              <a:rPr lang="en-US" sz="1400" smtClean="0">
                <a:latin typeface="Arial" pitchFamily="34" charset="0"/>
                <a:ea typeface="ＭＳ Ｐゴシック" charset="-128"/>
              </a:rPr>
              <a:t>5-15 minute sessions per 6-weeks with 2-15 minute sessions in week 1 and in week 3, and one 15 minute session in week 5 with no services in the remaining weeks which will be used to monitor stabilization of skills.</a:t>
            </a:r>
          </a:p>
          <a:p>
            <a:pPr eaLnBrk="1" hangingPunct="1"/>
            <a:endParaRPr lang="en-US" sz="1400" smtClean="0">
              <a:latin typeface="Arial" pitchFamily="34" charset="0"/>
              <a:ea typeface="ＭＳ Ｐゴシック" charset="-128"/>
            </a:endParaRPr>
          </a:p>
        </p:txBody>
      </p:sp>
      <p:sp>
        <p:nvSpPr>
          <p:cNvPr id="76804" name="Slide Number Placeholder 3"/>
          <p:cNvSpPr>
            <a:spLocks noGrp="1"/>
          </p:cNvSpPr>
          <p:nvPr>
            <p:ph type="sldNum" sz="quarter" idx="5"/>
          </p:nvPr>
        </p:nvSpPr>
        <p:spPr>
          <a:noFill/>
        </p:spPr>
        <p:txBody>
          <a:bodyPr/>
          <a:lstStyle/>
          <a:p>
            <a:fld id="{6C701D77-3C22-4AFA-AAFA-46E7814572CD}" type="slidenum">
              <a:rPr lang="en-US" smtClean="0"/>
              <a:pPr/>
              <a:t>25</a:t>
            </a:fld>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a:ln/>
        </p:spPr>
      </p:sp>
      <p:sp>
        <p:nvSpPr>
          <p:cNvPr id="77827" name="Notes Placeholder 2"/>
          <p:cNvSpPr>
            <a:spLocks noGrp="1"/>
          </p:cNvSpPr>
          <p:nvPr>
            <p:ph type="body" idx="1"/>
          </p:nvPr>
        </p:nvSpPr>
        <p:spPr>
          <a:noFill/>
          <a:ln/>
        </p:spPr>
        <p:txBody>
          <a:bodyPr/>
          <a:lstStyle/>
          <a:p>
            <a:pPr eaLnBrk="1" hangingPunct="1"/>
            <a:r>
              <a:rPr lang="en-US" sz="1400" smtClean="0">
                <a:latin typeface="Arial" pitchFamily="34" charset="0"/>
                <a:ea typeface="ＭＳ Ｐゴシック" charset="-128"/>
              </a:rPr>
              <a:t>Now let’s complete an activity in table groups. You will need a worksheet, highlighters, and a pen or colored pencil. </a:t>
            </a:r>
          </a:p>
          <a:p>
            <a:pPr eaLnBrk="1" hangingPunct="1"/>
            <a:endParaRPr lang="en-US" sz="1400" smtClean="0">
              <a:latin typeface="Arial" pitchFamily="34" charset="0"/>
              <a:ea typeface="ＭＳ Ｐゴシック" charset="-128"/>
            </a:endParaRPr>
          </a:p>
          <a:p>
            <a:pPr eaLnBrk="1" hangingPunct="1"/>
            <a:r>
              <a:rPr lang="en-US" sz="1400" b="1" smtClean="0">
                <a:latin typeface="Arial" pitchFamily="34" charset="0"/>
                <a:ea typeface="ＭＳ Ｐゴシック" charset="-128"/>
              </a:rPr>
              <a:t>Activity</a:t>
            </a:r>
            <a:r>
              <a:rPr lang="en-US" sz="1400" smtClean="0">
                <a:latin typeface="Arial" pitchFamily="34" charset="0"/>
                <a:ea typeface="ＭＳ Ｐゴシック" charset="-128"/>
              </a:rPr>
              <a:t>: Use the worksheet to label the sections of the supports and services statements with the appropriate element (amount, frequency, duration, and location):</a:t>
            </a:r>
          </a:p>
          <a:p>
            <a:pPr eaLnBrk="1" hangingPunct="1"/>
            <a:endParaRPr lang="en-US" sz="1400" smtClean="0">
              <a:latin typeface="Arial" pitchFamily="34" charset="0"/>
              <a:ea typeface="ＭＳ Ｐゴシック" charset="-128"/>
            </a:endParaRPr>
          </a:p>
          <a:p>
            <a:pPr eaLnBrk="1" hangingPunct="1"/>
            <a:r>
              <a:rPr lang="en-US" sz="1400" b="1" smtClean="0">
                <a:latin typeface="Arial" pitchFamily="34" charset="0"/>
                <a:ea typeface="ＭＳ Ｐゴシック" charset="-128"/>
              </a:rPr>
              <a:t>30 minutes 5X in a 6-weeks  period</a:t>
            </a:r>
            <a:r>
              <a:rPr lang="en-US" sz="1400" smtClean="0">
                <a:latin typeface="Arial" pitchFamily="34" charset="0"/>
                <a:ea typeface="ＭＳ Ｐゴシック" charset="-128"/>
              </a:rPr>
              <a:t>- 1 time a week for 30 minutes for 5 weeks, one week with no services so therapist may access carryover in general education classroom, in a 6 week period</a:t>
            </a:r>
          </a:p>
          <a:p>
            <a:pPr eaLnBrk="1" hangingPunct="1"/>
            <a:endParaRPr lang="en-US" sz="1400" smtClean="0">
              <a:latin typeface="Arial" pitchFamily="34" charset="0"/>
              <a:ea typeface="ＭＳ Ｐゴシック" charset="-128"/>
            </a:endParaRPr>
          </a:p>
        </p:txBody>
      </p:sp>
      <p:sp>
        <p:nvSpPr>
          <p:cNvPr id="77828" name="Slide Number Placeholder 3"/>
          <p:cNvSpPr>
            <a:spLocks noGrp="1"/>
          </p:cNvSpPr>
          <p:nvPr>
            <p:ph type="sldNum" sz="quarter" idx="5"/>
          </p:nvPr>
        </p:nvSpPr>
        <p:spPr>
          <a:noFill/>
        </p:spPr>
        <p:txBody>
          <a:bodyPr/>
          <a:lstStyle/>
          <a:p>
            <a:fld id="{C4F4CE43-2CAE-478B-8C33-856D319B608F}" type="slidenum">
              <a:rPr lang="en-US" smtClean="0"/>
              <a:pPr/>
              <a:t>26</a:t>
            </a:fld>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a:ln/>
        </p:spPr>
      </p:sp>
      <p:sp>
        <p:nvSpPr>
          <p:cNvPr id="78851" name="Notes Placeholder 2"/>
          <p:cNvSpPr>
            <a:spLocks noGrp="1"/>
          </p:cNvSpPr>
          <p:nvPr>
            <p:ph type="body" idx="1"/>
          </p:nvPr>
        </p:nvSpPr>
        <p:spPr>
          <a:noFill/>
          <a:ln/>
        </p:spPr>
        <p:txBody>
          <a:bodyPr/>
          <a:lstStyle/>
          <a:p>
            <a:pPr eaLnBrk="1" hangingPunct="1"/>
            <a:r>
              <a:rPr lang="en-US" sz="1400" smtClean="0">
                <a:latin typeface="Arial" pitchFamily="34" charset="0"/>
                <a:ea typeface="ＭＳ Ｐゴシック" charset="-128"/>
              </a:rPr>
              <a:t>Now let’s complete an activity in table groups. You will need a worksheet, highlighters, and a pen or colored pencil. </a:t>
            </a:r>
          </a:p>
          <a:p>
            <a:pPr eaLnBrk="1" hangingPunct="1"/>
            <a:endParaRPr lang="en-US" sz="1400" smtClean="0">
              <a:latin typeface="Arial" pitchFamily="34" charset="0"/>
              <a:ea typeface="ＭＳ Ｐゴシック" charset="-128"/>
            </a:endParaRPr>
          </a:p>
          <a:p>
            <a:pPr eaLnBrk="1" hangingPunct="1"/>
            <a:r>
              <a:rPr lang="en-US" sz="1400" b="1" smtClean="0">
                <a:latin typeface="Arial" pitchFamily="34" charset="0"/>
                <a:ea typeface="ＭＳ Ｐゴシック" charset="-128"/>
              </a:rPr>
              <a:t>Activity</a:t>
            </a:r>
            <a:r>
              <a:rPr lang="en-US" sz="1400" smtClean="0">
                <a:latin typeface="Arial" pitchFamily="34" charset="0"/>
                <a:ea typeface="ＭＳ Ｐゴシック" charset="-128"/>
              </a:rPr>
              <a:t>: Use the worksheet to label the sections of the supports and services statements with the appropriate element (amount, frequency, duration, and location):</a:t>
            </a:r>
          </a:p>
          <a:p>
            <a:pPr eaLnBrk="1" hangingPunct="1"/>
            <a:endParaRPr lang="en-US" sz="1400" smtClean="0">
              <a:latin typeface="Arial" pitchFamily="34" charset="0"/>
              <a:ea typeface="ＭＳ Ｐゴシック" charset="-128"/>
            </a:endParaRPr>
          </a:p>
          <a:p>
            <a:pPr eaLnBrk="1" hangingPunct="1"/>
            <a:r>
              <a:rPr lang="en-US" sz="1400" b="1" smtClean="0">
                <a:latin typeface="Arial" pitchFamily="34" charset="0"/>
                <a:ea typeface="ＭＳ Ｐゴシック" charset="-128"/>
              </a:rPr>
              <a:t>180 minutes per 6-weeks period </a:t>
            </a:r>
            <a:r>
              <a:rPr lang="en-US" sz="1400" smtClean="0">
                <a:latin typeface="Arial" pitchFamily="34" charset="0"/>
                <a:ea typeface="ＭＳ Ｐゴシック" charset="-128"/>
              </a:rPr>
              <a:t>- 45 minutes for 4 consecutive weeks and 2 weeks with no services to determine generalization, in a 6-weeks period</a:t>
            </a:r>
          </a:p>
          <a:p>
            <a:pPr eaLnBrk="1" hangingPunct="1"/>
            <a:endParaRPr lang="en-US" smtClean="0">
              <a:latin typeface="Arial" pitchFamily="34" charset="0"/>
              <a:ea typeface="ＭＳ Ｐゴシック" charset="-128"/>
            </a:endParaRPr>
          </a:p>
        </p:txBody>
      </p:sp>
      <p:sp>
        <p:nvSpPr>
          <p:cNvPr id="78852" name="Slide Number Placeholder 3"/>
          <p:cNvSpPr>
            <a:spLocks noGrp="1"/>
          </p:cNvSpPr>
          <p:nvPr>
            <p:ph type="sldNum" sz="quarter" idx="5"/>
          </p:nvPr>
        </p:nvSpPr>
        <p:spPr>
          <a:noFill/>
        </p:spPr>
        <p:txBody>
          <a:bodyPr/>
          <a:lstStyle/>
          <a:p>
            <a:fld id="{61FCDDD2-F51B-46AE-913C-26F76CC01770}" type="slidenum">
              <a:rPr lang="en-US" smtClean="0"/>
              <a:pPr/>
              <a:t>27</a:t>
            </a:fld>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a:ln/>
        </p:spPr>
      </p:sp>
      <p:sp>
        <p:nvSpPr>
          <p:cNvPr id="79875" name="Notes Placeholder 2"/>
          <p:cNvSpPr>
            <a:spLocks noGrp="1"/>
          </p:cNvSpPr>
          <p:nvPr>
            <p:ph type="body" idx="1"/>
          </p:nvPr>
        </p:nvSpPr>
        <p:spPr>
          <a:noFill/>
          <a:ln/>
        </p:spPr>
        <p:txBody>
          <a:bodyPr/>
          <a:lstStyle/>
          <a:p>
            <a:pPr eaLnBrk="1" hangingPunct="1"/>
            <a:r>
              <a:rPr lang="en-US" sz="1400" smtClean="0">
                <a:latin typeface="Arial" pitchFamily="34" charset="0"/>
                <a:ea typeface="ＭＳ Ｐゴシック" charset="-128"/>
              </a:rPr>
              <a:t>Now let’s complete an activity in table groups. You will need a worksheet, highlighters, and a pen or colored pencil. </a:t>
            </a:r>
          </a:p>
          <a:p>
            <a:pPr eaLnBrk="1" hangingPunct="1"/>
            <a:endParaRPr lang="en-US" sz="1400" smtClean="0">
              <a:latin typeface="Arial" pitchFamily="34" charset="0"/>
              <a:ea typeface="ＭＳ Ｐゴシック" charset="-128"/>
            </a:endParaRPr>
          </a:p>
          <a:p>
            <a:pPr eaLnBrk="1" hangingPunct="1"/>
            <a:r>
              <a:rPr lang="en-US" sz="1400" b="1" smtClean="0">
                <a:latin typeface="Arial" pitchFamily="34" charset="0"/>
                <a:ea typeface="ＭＳ Ｐゴシック" charset="-128"/>
              </a:rPr>
              <a:t>Activity</a:t>
            </a:r>
            <a:r>
              <a:rPr lang="en-US" sz="1400" smtClean="0">
                <a:latin typeface="Arial" pitchFamily="34" charset="0"/>
                <a:ea typeface="ＭＳ Ｐゴシック" charset="-128"/>
              </a:rPr>
              <a:t>: Use the worksheet to label the sections of the supports and services statements with the appropriate element (amount, frequency, duration, and location):</a:t>
            </a:r>
          </a:p>
          <a:p>
            <a:pPr eaLnBrk="1" hangingPunct="1"/>
            <a:endParaRPr lang="en-US" sz="1400" smtClean="0">
              <a:latin typeface="Arial" pitchFamily="34" charset="0"/>
              <a:ea typeface="ＭＳ Ｐゴシック" charset="-128"/>
            </a:endParaRPr>
          </a:p>
          <a:p>
            <a:pPr eaLnBrk="1" hangingPunct="1"/>
            <a:r>
              <a:rPr lang="en-US" sz="1400" b="1" smtClean="0">
                <a:latin typeface="Arial" pitchFamily="34" charset="0"/>
                <a:ea typeface="ＭＳ Ｐゴシック" charset="-128"/>
              </a:rPr>
              <a:t>10-30 minutes sessions in a 6-week periods </a:t>
            </a:r>
            <a:r>
              <a:rPr lang="en-US" sz="1400" smtClean="0">
                <a:latin typeface="Arial" pitchFamily="34" charset="0"/>
                <a:ea typeface="ＭＳ Ｐゴシック" charset="-128"/>
              </a:rPr>
              <a:t>-2 sessions for 30 minutes for four weeks and then 1 time for 30 minutes for two weeks in a 6-weeks period</a:t>
            </a:r>
          </a:p>
          <a:p>
            <a:pPr eaLnBrk="1" hangingPunct="1"/>
            <a:endParaRPr lang="en-US" smtClean="0">
              <a:latin typeface="Arial" pitchFamily="34" charset="0"/>
              <a:ea typeface="ＭＳ Ｐゴシック" charset="-128"/>
            </a:endParaRPr>
          </a:p>
        </p:txBody>
      </p:sp>
      <p:sp>
        <p:nvSpPr>
          <p:cNvPr id="79876" name="Slide Number Placeholder 3"/>
          <p:cNvSpPr>
            <a:spLocks noGrp="1"/>
          </p:cNvSpPr>
          <p:nvPr>
            <p:ph type="sldNum" sz="quarter" idx="5"/>
          </p:nvPr>
        </p:nvSpPr>
        <p:spPr>
          <a:noFill/>
        </p:spPr>
        <p:txBody>
          <a:bodyPr/>
          <a:lstStyle/>
          <a:p>
            <a:fld id="{3AFDCF4B-2C77-4715-806D-641DB005A4BC}" type="slidenum">
              <a:rPr lang="en-US" smtClean="0"/>
              <a:pPr/>
              <a:t>28</a:t>
            </a:fld>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a:ln/>
        </p:spPr>
      </p:sp>
      <p:sp>
        <p:nvSpPr>
          <p:cNvPr id="80899" name="Notes Placeholder 2"/>
          <p:cNvSpPr>
            <a:spLocks noGrp="1"/>
          </p:cNvSpPr>
          <p:nvPr>
            <p:ph type="body" idx="1"/>
          </p:nvPr>
        </p:nvSpPr>
        <p:spPr>
          <a:noFill/>
          <a:ln/>
        </p:spPr>
        <p:txBody>
          <a:bodyPr/>
          <a:lstStyle/>
          <a:p>
            <a:endParaRPr lang="en-US" smtClean="0">
              <a:latin typeface="Arial" pitchFamily="34" charset="0"/>
              <a:ea typeface="ＭＳ Ｐゴシック"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eaLnBrk="1" hangingPunct="1">
              <a:defRPr/>
            </a:pPr>
            <a:endParaRPr lang="en-US" dirty="0" smtClean="0"/>
          </a:p>
          <a:p>
            <a:pPr eaLnBrk="1" hangingPunct="1">
              <a:defRPr/>
            </a:pPr>
            <a:r>
              <a:rPr lang="en-US" sz="1400" dirty="0"/>
              <a:t>According to federal and state laws the individualized education program or IEP is the legal document that describes how our school district will provide a free appropriate public education or FAPE to its students with disabilities. </a:t>
            </a:r>
          </a:p>
          <a:p>
            <a:pPr eaLnBrk="1" hangingPunct="1">
              <a:defRPr/>
            </a:pPr>
            <a:endParaRPr lang="en-US" sz="1400" dirty="0"/>
          </a:p>
          <a:p>
            <a:pPr eaLnBrk="1" hangingPunct="1">
              <a:defRPr/>
            </a:pPr>
            <a:r>
              <a:rPr lang="en-US" sz="1400" dirty="0"/>
              <a:t>Every student with a disability has the right to a Free Appropriate Public Education or FAPE provided at no cost to the parent or the adult student. In order for a student </a:t>
            </a:r>
            <a:r>
              <a:rPr lang="en-US" sz="1400" dirty="0" smtClean="0"/>
              <a:t>to receive </a:t>
            </a:r>
            <a:r>
              <a:rPr lang="en-US" sz="1400" dirty="0"/>
              <a:t>FAPE, the school district must know a student’s unique needs. </a:t>
            </a:r>
          </a:p>
          <a:p>
            <a:pPr eaLnBrk="1" hangingPunct="1">
              <a:defRPr/>
            </a:pPr>
            <a:endParaRPr lang="en-US" sz="1400" dirty="0"/>
          </a:p>
          <a:p>
            <a:pPr eaLnBrk="1" hangingPunct="1">
              <a:defRPr/>
            </a:pPr>
            <a:r>
              <a:rPr lang="en-US" sz="1400" dirty="0"/>
              <a:t>Each </a:t>
            </a:r>
            <a:r>
              <a:rPr lang="en-US" sz="1400" dirty="0" smtClean="0"/>
              <a:t>ARD/IEP </a:t>
            </a:r>
            <a:r>
              <a:rPr lang="en-US" sz="1400" dirty="0"/>
              <a:t>committee is responsible for developing an IEP that includes </a:t>
            </a:r>
            <a:r>
              <a:rPr lang="en-US" sz="1400" u="sng" dirty="0"/>
              <a:t>clear</a:t>
            </a:r>
            <a:r>
              <a:rPr lang="en-US" sz="1400" dirty="0"/>
              <a:t> and </a:t>
            </a:r>
            <a:r>
              <a:rPr lang="en-US" sz="1400" u="sng" dirty="0"/>
              <a:t>concise</a:t>
            </a:r>
            <a:r>
              <a:rPr lang="en-US" sz="1400" dirty="0"/>
              <a:t> statements of the supports and services to be provided to the student based on </a:t>
            </a:r>
            <a:r>
              <a:rPr lang="en-US" sz="1400" dirty="0" smtClean="0"/>
              <a:t>that </a:t>
            </a:r>
            <a:r>
              <a:rPr lang="en-US" sz="1400" dirty="0"/>
              <a:t>student’s unique needs. Federal and state laws indicate that the IEP </a:t>
            </a:r>
            <a:r>
              <a:rPr lang="en-US" sz="1400" b="1" dirty="0"/>
              <a:t>must</a:t>
            </a:r>
            <a:r>
              <a:rPr lang="en-US" sz="1400" dirty="0"/>
              <a:t> include the:</a:t>
            </a:r>
          </a:p>
          <a:p>
            <a:pPr marL="288893" indent="-288893" eaLnBrk="1" hangingPunct="1">
              <a:buFont typeface="Arial" pitchFamily="34" charset="0"/>
              <a:buChar char="•"/>
              <a:defRPr/>
            </a:pPr>
            <a:r>
              <a:rPr lang="en-US" sz="1400" dirty="0" smtClean="0"/>
              <a:t>Projected </a:t>
            </a:r>
            <a:r>
              <a:rPr lang="en-US" sz="1400" dirty="0"/>
              <a:t>dates for implementation of all services</a:t>
            </a:r>
          </a:p>
          <a:p>
            <a:pPr marL="288893" indent="-288893" eaLnBrk="1" hangingPunct="1">
              <a:buFont typeface="Arial" pitchFamily="34" charset="0"/>
              <a:buChar char="•"/>
              <a:defRPr/>
            </a:pPr>
            <a:r>
              <a:rPr lang="en-US" sz="1400" dirty="0"/>
              <a:t>Anticipated amount of all services</a:t>
            </a:r>
          </a:p>
          <a:p>
            <a:pPr marL="288893" indent="-288893" eaLnBrk="1" hangingPunct="1">
              <a:buFont typeface="Arial" pitchFamily="34" charset="0"/>
              <a:buChar char="•"/>
              <a:defRPr/>
            </a:pPr>
            <a:r>
              <a:rPr lang="en-US" sz="1400" dirty="0"/>
              <a:t>Frequency of all services</a:t>
            </a:r>
          </a:p>
          <a:p>
            <a:pPr marL="288893" indent="-288893" eaLnBrk="1" hangingPunct="1">
              <a:buFont typeface="Arial" pitchFamily="34" charset="0"/>
              <a:buChar char="•"/>
              <a:defRPr/>
            </a:pPr>
            <a:r>
              <a:rPr lang="en-US" sz="1400" dirty="0"/>
              <a:t>Location of all services, and </a:t>
            </a:r>
          </a:p>
          <a:p>
            <a:pPr marL="288893" indent="-288893" eaLnBrk="1" hangingPunct="1">
              <a:buFont typeface="Arial" pitchFamily="34" charset="0"/>
              <a:buChar char="•"/>
              <a:defRPr/>
            </a:pPr>
            <a:r>
              <a:rPr lang="en-US" sz="1400" dirty="0"/>
              <a:t>Duration of all services</a:t>
            </a:r>
          </a:p>
          <a:p>
            <a:pPr marL="288893" indent="-288893" eaLnBrk="1" hangingPunct="1">
              <a:buFont typeface="Arial" pitchFamily="34" charset="0"/>
              <a:buChar char="•"/>
              <a:defRPr/>
            </a:pPr>
            <a:endParaRPr lang="en-US" sz="1400" dirty="0"/>
          </a:p>
          <a:p>
            <a:pPr eaLnBrk="1" hangingPunct="1">
              <a:buFont typeface="Arial" pitchFamily="34" charset="0"/>
              <a:buNone/>
              <a:defRPr/>
            </a:pPr>
            <a:r>
              <a:rPr lang="en-US" sz="1400" dirty="0"/>
              <a:t>This brings us to the IEP supports and services that will be addressed in detail in this presentation as they relate to frequency, duration, and location. </a:t>
            </a:r>
          </a:p>
          <a:p>
            <a:pPr eaLnBrk="1" hangingPunct="1">
              <a:defRPr/>
            </a:pPr>
            <a:endParaRPr lang="en-US" sz="1600" dirty="0"/>
          </a:p>
          <a:p>
            <a:pPr eaLnBrk="1" hangingPunct="1">
              <a:defRPr/>
            </a:pPr>
            <a:endParaRPr lang="en-US" sz="1600" dirty="0"/>
          </a:p>
          <a:p>
            <a:pPr eaLnBrk="1" hangingPunct="1">
              <a:defRPr/>
            </a:pPr>
            <a:endParaRPr lang="en-US" dirty="0"/>
          </a:p>
        </p:txBody>
      </p:sp>
      <p:sp>
        <p:nvSpPr>
          <p:cNvPr id="54276" name="Slide Number Placeholder 3"/>
          <p:cNvSpPr>
            <a:spLocks noGrp="1"/>
          </p:cNvSpPr>
          <p:nvPr>
            <p:ph type="sldNum" sz="quarter" idx="5"/>
          </p:nvPr>
        </p:nvSpPr>
        <p:spPr>
          <a:noFill/>
        </p:spPr>
        <p:txBody>
          <a:bodyPr/>
          <a:lstStyle/>
          <a:p>
            <a:fld id="{BF25934A-0ABF-424A-8D22-A039651E6EA8}" type="slidenum">
              <a:rPr lang="en-US" smtClean="0"/>
              <a:pPr/>
              <a:t>3</a:t>
            </a:fld>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a:ln/>
        </p:spPr>
      </p:sp>
      <p:sp>
        <p:nvSpPr>
          <p:cNvPr id="61443" name="Notes Placeholder 2"/>
          <p:cNvSpPr>
            <a:spLocks noGrp="1"/>
          </p:cNvSpPr>
          <p:nvPr>
            <p:ph type="body" idx="1"/>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defRPr/>
            </a:pPr>
            <a:r>
              <a:rPr lang="en-US" sz="1400" b="1" dirty="0" smtClean="0"/>
              <a:t>Activity</a:t>
            </a:r>
            <a:r>
              <a:rPr lang="en-US" sz="1400" dirty="0" smtClean="0"/>
              <a:t>: Use the post-it notes to identify on the worksheet any errors in the IEP supports and services: (do not address the condition for this activity).</a:t>
            </a:r>
          </a:p>
          <a:p>
            <a:pPr eaLnBrk="1" hangingPunct="1">
              <a:defRPr/>
            </a:pPr>
            <a:endParaRPr lang="en-US" sz="1400" dirty="0" smtClean="0"/>
          </a:p>
          <a:p>
            <a:pPr eaLnBrk="1" hangingPunct="1">
              <a:defRPr/>
            </a:pPr>
            <a:r>
              <a:rPr lang="en-US" sz="1400" dirty="0" smtClean="0"/>
              <a:t>Let’s look at the first example speech and language:</a:t>
            </a:r>
          </a:p>
          <a:p>
            <a:pPr eaLnBrk="1" hangingPunct="1">
              <a:defRPr/>
            </a:pPr>
            <a:endParaRPr lang="en-US" sz="1400" dirty="0" smtClean="0"/>
          </a:p>
          <a:p>
            <a:pPr marL="231115" indent="-231115" eaLnBrk="1" hangingPunct="1">
              <a:buFontTx/>
              <a:buAutoNum type="arabicPeriod"/>
              <a:defRPr/>
            </a:pPr>
            <a:r>
              <a:rPr lang="en-US" sz="1400" dirty="0" smtClean="0"/>
              <a:t>The amount and frequency are unclear because it states 5 times, yet it is unclear if that means 5 times per week, day, month, or year. </a:t>
            </a:r>
          </a:p>
          <a:p>
            <a:pPr marL="231115" indent="-231115" eaLnBrk="1" hangingPunct="1">
              <a:buFontTx/>
              <a:buAutoNum type="arabicPeriod"/>
              <a:defRPr/>
            </a:pPr>
            <a:endParaRPr lang="en-US" dirty="0" smtClean="0"/>
          </a:p>
          <a:p>
            <a:pPr marL="231115" indent="-231115" eaLnBrk="1" hangingPunct="1">
              <a:buFontTx/>
              <a:buAutoNum type="arabicPeriod"/>
              <a:defRPr/>
            </a:pPr>
            <a:endParaRPr lang="en-US" dirty="0" smtClean="0"/>
          </a:p>
          <a:p>
            <a:pPr eaLnBrk="1" hangingPunct="1">
              <a:defRPr/>
            </a:pPr>
            <a:endParaRPr lang="en-US" dirty="0" smtClean="0"/>
          </a:p>
        </p:txBody>
      </p:sp>
      <p:sp>
        <p:nvSpPr>
          <p:cNvPr id="81924" name="Slide Number Placeholder 3"/>
          <p:cNvSpPr>
            <a:spLocks noGrp="1"/>
          </p:cNvSpPr>
          <p:nvPr>
            <p:ph type="sldNum" sz="quarter" idx="5"/>
          </p:nvPr>
        </p:nvSpPr>
        <p:spPr>
          <a:noFill/>
        </p:spPr>
        <p:txBody>
          <a:bodyPr/>
          <a:lstStyle/>
          <a:p>
            <a:fld id="{9DBE17EA-32B6-4542-A56B-A6E8C881639E}" type="slidenum">
              <a:rPr lang="en-US" smtClean="0"/>
              <a:pPr/>
              <a:t>30</a:t>
            </a:fld>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a:ln/>
        </p:spPr>
      </p:sp>
      <p:sp>
        <p:nvSpPr>
          <p:cNvPr id="66563" name="Notes Placeholder 2"/>
          <p:cNvSpPr>
            <a:spLocks noGrp="1"/>
          </p:cNvSpPr>
          <p:nvPr>
            <p:ph type="body" idx="1"/>
          </p:nvPr>
        </p:nvSpPr>
        <p:spPr>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defRPr/>
            </a:pPr>
            <a:r>
              <a:rPr lang="en-US" sz="1400" b="1" dirty="0" smtClean="0">
                <a:latin typeface="Arial" pitchFamily="34" charset="0"/>
                <a:ea typeface="ＭＳ Ｐゴシック" charset="-128"/>
              </a:rPr>
              <a:t>Activity</a:t>
            </a:r>
            <a:r>
              <a:rPr lang="en-US" sz="1400" dirty="0" smtClean="0">
                <a:latin typeface="Arial" pitchFamily="34" charset="0"/>
                <a:ea typeface="ＭＳ Ｐゴシック" charset="-128"/>
              </a:rPr>
              <a:t>: Use the post-it notes to identify on the worksheet any errors in the IEP supports and services:</a:t>
            </a:r>
          </a:p>
          <a:p>
            <a:pPr eaLnBrk="1" hangingPunct="1">
              <a:defRPr/>
            </a:pPr>
            <a:endParaRPr lang="en-US" sz="1400" dirty="0" smtClean="0">
              <a:latin typeface="Arial" pitchFamily="34" charset="0"/>
              <a:ea typeface="ＭＳ Ｐゴシック" charset="-128"/>
            </a:endParaRPr>
          </a:p>
          <a:p>
            <a:pPr algn="just" eaLnBrk="1" hangingPunct="1">
              <a:defRPr/>
            </a:pPr>
            <a:r>
              <a:rPr lang="en-US" sz="1400" dirty="0" smtClean="0">
                <a:latin typeface="Arial" pitchFamily="34" charset="0"/>
                <a:ea typeface="ＭＳ Ｐゴシック" charset="-128"/>
              </a:rPr>
              <a:t>The amount or frequency is unclear in each of these:	</a:t>
            </a:r>
          </a:p>
          <a:p>
            <a:pPr algn="just" eaLnBrk="1" hangingPunct="1">
              <a:defRPr/>
            </a:pPr>
            <a:endParaRPr lang="en-US" sz="1400" dirty="0" smtClean="0">
              <a:latin typeface="Arial" pitchFamily="34" charset="0"/>
              <a:ea typeface="ＭＳ Ｐゴシック" charset="-128"/>
            </a:endParaRPr>
          </a:p>
          <a:p>
            <a:pPr marL="285750" indent="-285750" algn="just" eaLnBrk="1" hangingPunct="1">
              <a:buFont typeface="Arial" pitchFamily="34" charset="0"/>
              <a:buChar char="•"/>
              <a:defRPr/>
            </a:pPr>
            <a:r>
              <a:rPr lang="en-US" sz="1400" dirty="0" smtClean="0">
                <a:latin typeface="Arial" pitchFamily="34" charset="0"/>
                <a:ea typeface="ＭＳ Ｐゴシック" charset="-128"/>
              </a:rPr>
              <a:t>The frequency “minimum” is not a clear comment of resources </a:t>
            </a:r>
          </a:p>
          <a:p>
            <a:pPr marL="285750" indent="-285750" algn="just" eaLnBrk="1" hangingPunct="1">
              <a:buFont typeface="Arial" pitchFamily="34" charset="0"/>
              <a:buChar char="•"/>
              <a:defRPr/>
            </a:pPr>
            <a:r>
              <a:rPr lang="en-US" sz="1400" dirty="0" smtClean="0">
                <a:latin typeface="Arial" pitchFamily="34" charset="0"/>
                <a:ea typeface="ＭＳ Ｐゴシック" charset="-128"/>
              </a:rPr>
              <a:t>The amount “monthly” is missing the number of min/hrs.</a:t>
            </a:r>
          </a:p>
          <a:p>
            <a:pPr marL="285750" indent="-285750" algn="just" eaLnBrk="1" hangingPunct="1">
              <a:buFont typeface="Arial" pitchFamily="34" charset="0"/>
              <a:buChar char="•"/>
              <a:defRPr/>
            </a:pPr>
            <a:r>
              <a:rPr lang="en-US" sz="1400" dirty="0" smtClean="0">
                <a:latin typeface="Arial" pitchFamily="34" charset="0"/>
                <a:ea typeface="ＭＳ Ｐゴシック" charset="-128"/>
              </a:rPr>
              <a:t>Frequency and amount are unclear because the circumstances for and type of the counseling are not described.  		</a:t>
            </a:r>
          </a:p>
          <a:p>
            <a:pPr marL="285750" indent="-285750" eaLnBrk="1" hangingPunct="1">
              <a:buFont typeface="Arial" pitchFamily="34" charset="0"/>
              <a:buChar char="•"/>
              <a:defRPr/>
            </a:pPr>
            <a:endParaRPr lang="en-US" sz="1400" dirty="0" smtClean="0">
              <a:latin typeface="Arial" pitchFamily="34" charset="0"/>
              <a:ea typeface="ＭＳ Ｐゴシック" charset="-128"/>
            </a:endParaRPr>
          </a:p>
          <a:p>
            <a:pPr eaLnBrk="1" hangingPunct="1">
              <a:defRPr/>
            </a:pPr>
            <a:r>
              <a:rPr lang="en-US" sz="1400" dirty="0" smtClean="0">
                <a:latin typeface="Arial" pitchFamily="34" charset="0"/>
                <a:ea typeface="ＭＳ Ｐゴシック" charset="-128"/>
              </a:rPr>
              <a:t>	</a:t>
            </a:r>
          </a:p>
          <a:p>
            <a:pPr eaLnBrk="1" hangingPunct="1">
              <a:defRPr/>
            </a:pPr>
            <a:endParaRPr lang="en-US" dirty="0" smtClean="0">
              <a:latin typeface="Arial" pitchFamily="34" charset="0"/>
              <a:ea typeface="ＭＳ Ｐゴシック" charset="-128"/>
            </a:endParaRPr>
          </a:p>
        </p:txBody>
      </p:sp>
      <p:sp>
        <p:nvSpPr>
          <p:cNvPr id="82948" name="Slide Number Placeholder 3"/>
          <p:cNvSpPr>
            <a:spLocks noGrp="1"/>
          </p:cNvSpPr>
          <p:nvPr>
            <p:ph type="sldNum" sz="quarter" idx="5"/>
          </p:nvPr>
        </p:nvSpPr>
        <p:spPr>
          <a:noFill/>
        </p:spPr>
        <p:txBody>
          <a:bodyPr/>
          <a:lstStyle/>
          <a:p>
            <a:fld id="{8866DF63-21F5-42BB-8AA4-356E7A2891AA}" type="slidenum">
              <a:rPr lang="en-US" smtClean="0"/>
              <a:pPr/>
              <a:t>31</a:t>
            </a:fld>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defRPr/>
            </a:pPr>
            <a:r>
              <a:rPr lang="en-US" sz="1400" b="1" dirty="0" smtClean="0"/>
              <a:t>Activity</a:t>
            </a:r>
            <a:r>
              <a:rPr lang="en-US" sz="1400" dirty="0" smtClean="0"/>
              <a:t>: Use the post-it notes to identify on the worksheet any errors in the IEP supports and services:</a:t>
            </a:r>
          </a:p>
          <a:p>
            <a:pPr eaLnBrk="1" hangingPunct="1">
              <a:defRPr/>
            </a:pPr>
            <a:endParaRPr lang="en-US" sz="1400" dirty="0" smtClean="0"/>
          </a:p>
          <a:p>
            <a:pPr marL="231115" indent="-231115" eaLnBrk="1" hangingPunct="1">
              <a:buFont typeface="+mj-lt"/>
              <a:buAutoNum type="arabicPeriod"/>
              <a:defRPr/>
            </a:pPr>
            <a:r>
              <a:rPr lang="en-US" sz="1400" dirty="0" smtClean="0"/>
              <a:t>Amount and frequency are unclear because there is no specificity regarding when the student will need to travel. We do know that it is daily but how often each day and for how long is unclear. </a:t>
            </a:r>
          </a:p>
          <a:p>
            <a:pPr marL="231115" indent="-231115" eaLnBrk="1" hangingPunct="1">
              <a:buFont typeface="+mj-lt"/>
              <a:buAutoNum type="arabicPeriod"/>
              <a:defRPr/>
            </a:pPr>
            <a:r>
              <a:rPr lang="en-US" sz="1400" dirty="0" smtClean="0"/>
              <a:t>The amount and frequency are unclear because there is no specificity regarding when the student will need the reader, for how long, and where the reader will be used.</a:t>
            </a:r>
          </a:p>
          <a:p>
            <a:pPr marL="231115" indent="-231115" eaLnBrk="1" hangingPunct="1">
              <a:buFont typeface="+mj-lt"/>
              <a:buAutoNum type="arabicPeriod"/>
              <a:defRPr/>
            </a:pPr>
            <a:r>
              <a:rPr lang="en-US" sz="1400" dirty="0" smtClean="0"/>
              <a:t>The frequency and amount are not appropriate for the service because the conditions for use are unclear.  </a:t>
            </a:r>
          </a:p>
          <a:p>
            <a:pPr marL="231115" indent="-231115" eaLnBrk="1" hangingPunct="1">
              <a:buFont typeface="+mj-lt"/>
              <a:buAutoNum type="arabicPeriod"/>
              <a:defRPr/>
            </a:pPr>
            <a:endParaRPr lang="en-US" sz="1400" dirty="0" smtClean="0"/>
          </a:p>
        </p:txBody>
      </p:sp>
      <p:sp>
        <p:nvSpPr>
          <p:cNvPr id="83972" name="Slide Number Placeholder 3"/>
          <p:cNvSpPr>
            <a:spLocks noGrp="1"/>
          </p:cNvSpPr>
          <p:nvPr>
            <p:ph type="sldNum" sz="quarter" idx="5"/>
          </p:nvPr>
        </p:nvSpPr>
        <p:spPr>
          <a:noFill/>
        </p:spPr>
        <p:txBody>
          <a:bodyPr/>
          <a:lstStyle/>
          <a:p>
            <a:fld id="{C05D2795-C5DB-4161-BD75-0D5FCDF94622}" type="slidenum">
              <a:rPr lang="en-US" smtClean="0"/>
              <a:pPr/>
              <a:t>32</a:t>
            </a:fld>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a:ln/>
        </p:spPr>
      </p:sp>
      <p:sp>
        <p:nvSpPr>
          <p:cNvPr id="84995" name="Notes Placeholder 2"/>
          <p:cNvSpPr>
            <a:spLocks noGrp="1"/>
          </p:cNvSpPr>
          <p:nvPr>
            <p:ph type="body" idx="1"/>
          </p:nvPr>
        </p:nvSpPr>
        <p:spPr>
          <a:noFill/>
          <a:ln/>
        </p:spPr>
        <p:txBody>
          <a:bodyPr/>
          <a:lstStyle/>
          <a:p>
            <a:pPr eaLnBrk="1" hangingPunct="1"/>
            <a:r>
              <a:rPr lang="en-US" sz="1400" b="1" smtClean="0">
                <a:latin typeface="Arial" pitchFamily="34" charset="0"/>
                <a:ea typeface="ＭＳ Ｐゴシック" charset="-128"/>
              </a:rPr>
              <a:t>Activity</a:t>
            </a:r>
            <a:r>
              <a:rPr lang="en-US" sz="1400" smtClean="0">
                <a:latin typeface="Arial" pitchFamily="34" charset="0"/>
                <a:ea typeface="ＭＳ Ｐゴシック" charset="-128"/>
              </a:rPr>
              <a:t>: Use the post-it notes to identify on the worksheet any errors in the IEP supports and services:</a:t>
            </a:r>
          </a:p>
          <a:p>
            <a:pPr eaLnBrk="1" hangingPunct="1"/>
            <a:endParaRPr lang="en-US" smtClean="0">
              <a:latin typeface="Arial" pitchFamily="34" charset="0"/>
              <a:ea typeface="ＭＳ Ｐゴシック" charset="-128"/>
            </a:endParaRPr>
          </a:p>
        </p:txBody>
      </p:sp>
      <p:sp>
        <p:nvSpPr>
          <p:cNvPr id="84996" name="Slide Number Placeholder 3"/>
          <p:cNvSpPr>
            <a:spLocks noGrp="1"/>
          </p:cNvSpPr>
          <p:nvPr>
            <p:ph type="sldNum" sz="quarter" idx="5"/>
          </p:nvPr>
        </p:nvSpPr>
        <p:spPr>
          <a:noFill/>
        </p:spPr>
        <p:txBody>
          <a:bodyPr/>
          <a:lstStyle/>
          <a:p>
            <a:fld id="{76B1C6DA-D28B-4335-907E-AACA796561D4}" type="slidenum">
              <a:rPr lang="en-US" smtClean="0"/>
              <a:pPr/>
              <a:t>33</a:t>
            </a:fld>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a:ln/>
        </p:spPr>
      </p:sp>
      <p:sp>
        <p:nvSpPr>
          <p:cNvPr id="86019" name="Notes Placeholder 2"/>
          <p:cNvSpPr>
            <a:spLocks noGrp="1"/>
          </p:cNvSpPr>
          <p:nvPr>
            <p:ph type="body" idx="1"/>
          </p:nvPr>
        </p:nvSpPr>
        <p:spPr>
          <a:noFill/>
          <a:ln/>
        </p:spPr>
        <p:txBody>
          <a:bodyPr/>
          <a:lstStyle/>
          <a:p>
            <a:r>
              <a:rPr lang="en-US" smtClean="0">
                <a:latin typeface="Arial" pitchFamily="34" charset="0"/>
                <a:ea typeface="ＭＳ Ｐゴシック" charset="-128"/>
              </a:rPr>
              <a:t>Each IEP team is responsible for developing an IEP that includes a statement of the special education, related services, supplementary aids and services, and program modifications or supports for school staff based on each student’s unique needs.</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a:ln/>
        </p:spPr>
      </p:sp>
      <p:sp>
        <p:nvSpPr>
          <p:cNvPr id="87043" name="Notes Placeholder 2"/>
          <p:cNvSpPr>
            <a:spLocks noGrp="1"/>
          </p:cNvSpPr>
          <p:nvPr>
            <p:ph type="body" idx="1"/>
          </p:nvPr>
        </p:nvSpPr>
        <p:spPr>
          <a:noFill/>
          <a:ln/>
        </p:spPr>
        <p:txBody>
          <a:bodyPr/>
          <a:lstStyle/>
          <a:p>
            <a:r>
              <a:rPr lang="en-US" smtClean="0">
                <a:latin typeface="Arial" pitchFamily="34" charset="0"/>
                <a:ea typeface="ＭＳ Ｐゴシック" charset="-128"/>
              </a:rPr>
              <a:t>Each IEP team is responsible for developing an IEP that includes a statement of the special education, related services, supplementary aids and services, and program modifications or supports for school staff based on each student’s unique needs.</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a:ln/>
        </p:spPr>
      </p:sp>
      <p:sp>
        <p:nvSpPr>
          <p:cNvPr id="88067" name="Notes Placeholder 2"/>
          <p:cNvSpPr>
            <a:spLocks noGrp="1"/>
          </p:cNvSpPr>
          <p:nvPr>
            <p:ph type="body" idx="1"/>
          </p:nvPr>
        </p:nvSpPr>
        <p:spPr>
          <a:noFill/>
          <a:ln/>
        </p:spPr>
        <p:txBody>
          <a:bodyPr/>
          <a:lstStyle/>
          <a:p>
            <a:r>
              <a:rPr lang="en-US" smtClean="0">
                <a:latin typeface="Arial" pitchFamily="34" charset="0"/>
                <a:ea typeface="ＭＳ Ｐゴシック" charset="-128"/>
              </a:rPr>
              <a:t>Including the “condition” or circumstances under which the support services will be provided .</a:t>
            </a:r>
          </a:p>
          <a:p>
            <a:endParaRPr lang="en-US" smtClean="0">
              <a:latin typeface="Arial" pitchFamily="34" charset="0"/>
              <a:ea typeface="ＭＳ Ｐゴシック" charset="-128"/>
            </a:endParaRPr>
          </a:p>
          <a:p>
            <a:r>
              <a:rPr lang="en-US" smtClean="0">
                <a:latin typeface="Arial" pitchFamily="34" charset="0"/>
                <a:ea typeface="ＭＳ Ｐゴシック" charset="-128"/>
              </a:rPr>
              <a:t>Provide the ARD/IEP committee with the specificity or clear understanding of what is expected.</a:t>
            </a:r>
          </a:p>
          <a:p>
            <a:endParaRPr lang="en-US" smtClean="0">
              <a:latin typeface="Arial" pitchFamily="34" charset="0"/>
              <a:ea typeface="ＭＳ Ｐゴシック" charset="-128"/>
            </a:endParaRPr>
          </a:p>
          <a:p>
            <a:r>
              <a:rPr lang="en-US" smtClean="0">
                <a:latin typeface="Arial" pitchFamily="34" charset="0"/>
                <a:ea typeface="ＭＳ Ｐゴシック" charset="-128"/>
              </a:rPr>
              <a:t>In this example, a teachers assistant is needed to assist a student in a particular environment or location (the Biology I class) that is only one semester in length under the condition, “whenever the class conducts dissection activities”. Generally there is a specific amount and frequency indicated, but in rare situations like this one. A narrow range is appropriate because of the student’s unique needs.</a:t>
            </a:r>
          </a:p>
          <a:p>
            <a:endParaRPr lang="en-US" smtClean="0">
              <a:latin typeface="Arial" pitchFamily="34" charset="0"/>
              <a:ea typeface="ＭＳ Ｐゴシック" charset="-128"/>
            </a:endParaRPr>
          </a:p>
          <a:p>
            <a:r>
              <a:rPr lang="en-US" smtClean="0">
                <a:latin typeface="Arial" pitchFamily="34" charset="0"/>
                <a:ea typeface="ＭＳ Ｐゴシック" charset="-128"/>
              </a:rPr>
              <a:t>The amount of time to be committed to each special education service/ support must be appropriate to the specific service and stated clearly in the IEP.</a:t>
            </a: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dirty="0" smtClean="0"/>
              <a:t>Service delivery should be based on supporting data and evidence. The ARD/IEP committee knows that: </a:t>
            </a:r>
          </a:p>
          <a:p>
            <a:pPr marL="171450" indent="-171450">
              <a:buFont typeface="Arial" pitchFamily="34" charset="0"/>
              <a:buChar char="•"/>
              <a:defRPr/>
            </a:pPr>
            <a:r>
              <a:rPr lang="en-US" dirty="0" smtClean="0"/>
              <a:t>the student has an orthopedic impairment which decreases/limits the students ability to manipulate small objects.</a:t>
            </a:r>
          </a:p>
          <a:p>
            <a:pPr>
              <a:defRPr/>
            </a:pPr>
            <a:endParaRPr lang="en-US" dirty="0" smtClean="0"/>
          </a:p>
          <a:p>
            <a:pPr marL="171450" indent="-171450">
              <a:buFont typeface="Arial" pitchFamily="34" charset="0"/>
              <a:buChar char="•"/>
              <a:defRPr/>
            </a:pPr>
            <a:r>
              <a:rPr lang="en-US" dirty="0" smtClean="0"/>
              <a:t>Biology I is only a semester in length and is taught from August 27-December 21, 2012. </a:t>
            </a:r>
          </a:p>
          <a:p>
            <a:pPr marL="171450" indent="-171450">
              <a:buFont typeface="Arial" pitchFamily="34" charset="0"/>
              <a:buChar char="•"/>
              <a:defRPr/>
            </a:pPr>
            <a:r>
              <a:rPr lang="en-US" dirty="0" smtClean="0"/>
              <a:t>Needed supports are only required for a limited amount of time.</a:t>
            </a:r>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eaLnBrk="1" hangingPunct="1">
              <a:defRPr/>
            </a:pPr>
            <a:r>
              <a:rPr lang="en-US" sz="1400" dirty="0" smtClean="0"/>
              <a:t>The description of services must:</a:t>
            </a:r>
          </a:p>
          <a:p>
            <a:pPr lvl="1" eaLnBrk="1" hangingPunct="1">
              <a:defRPr/>
            </a:pPr>
            <a:r>
              <a:rPr lang="en-US" sz="1400" dirty="0" smtClean="0"/>
              <a:t> Answer the questions:</a:t>
            </a:r>
          </a:p>
          <a:p>
            <a:pPr lvl="2" eaLnBrk="1" hangingPunct="1">
              <a:defRPr/>
            </a:pPr>
            <a:r>
              <a:rPr lang="en-US" sz="1400" dirty="0" smtClean="0"/>
              <a:t>how much of the service will be provided (the amount)? </a:t>
            </a:r>
          </a:p>
          <a:p>
            <a:pPr lvl="2" eaLnBrk="1" hangingPunct="1">
              <a:defRPr/>
            </a:pPr>
            <a:r>
              <a:rPr lang="en-US" sz="1400" dirty="0" smtClean="0"/>
              <a:t>how often will the service be provided (the frequency)? </a:t>
            </a:r>
          </a:p>
          <a:p>
            <a:pPr lvl="2" eaLnBrk="1" hangingPunct="1">
              <a:defRPr/>
            </a:pPr>
            <a:r>
              <a:rPr lang="en-US" sz="1400" dirty="0" smtClean="0"/>
              <a:t>where will the service be provided (the location)?</a:t>
            </a:r>
          </a:p>
          <a:p>
            <a:pPr lvl="2" eaLnBrk="1" hangingPunct="1">
              <a:defRPr/>
            </a:pPr>
            <a:r>
              <a:rPr lang="en-US" sz="1400" dirty="0" smtClean="0"/>
              <a:t>how long will the service be provided (the duration)?</a:t>
            </a:r>
          </a:p>
          <a:p>
            <a:pPr lvl="1" eaLnBrk="1" hangingPunct="1">
              <a:defRPr/>
            </a:pPr>
            <a:r>
              <a:rPr lang="en-US" sz="1400" dirty="0" smtClean="0"/>
              <a:t>State:</a:t>
            </a:r>
          </a:p>
          <a:p>
            <a:pPr lvl="2" eaLnBrk="1" hangingPunct="1">
              <a:defRPr/>
            </a:pPr>
            <a:r>
              <a:rPr lang="en-US" sz="1400" dirty="0" smtClean="0"/>
              <a:t>the specific weeks the service </a:t>
            </a:r>
            <a:r>
              <a:rPr lang="en-US" sz="1400" u="sng" dirty="0" smtClean="0"/>
              <a:t>will</a:t>
            </a:r>
            <a:r>
              <a:rPr lang="en-US" sz="1400" dirty="0" smtClean="0"/>
              <a:t> and </a:t>
            </a:r>
            <a:r>
              <a:rPr lang="en-US" sz="1400" u="sng" dirty="0" smtClean="0"/>
              <a:t>will not</a:t>
            </a:r>
            <a:r>
              <a:rPr lang="en-US" sz="1400" dirty="0" smtClean="0"/>
              <a:t> be delivered</a:t>
            </a:r>
          </a:p>
          <a:p>
            <a:pPr lvl="2" eaLnBrk="1" hangingPunct="1">
              <a:defRPr/>
            </a:pPr>
            <a:r>
              <a:rPr lang="en-US" sz="1400" dirty="0" smtClean="0"/>
              <a:t>the amount, frequency, and duration of the service in the lowest possible increments</a:t>
            </a:r>
          </a:p>
          <a:p>
            <a:pPr lvl="2" eaLnBrk="1" hangingPunct="1">
              <a:defRPr/>
            </a:pPr>
            <a:r>
              <a:rPr lang="en-US" sz="1400" dirty="0" smtClean="0"/>
              <a:t>with absolute specificity the amount, frequency, duration, and location of the service when the service is described in multiple sessions</a:t>
            </a:r>
          </a:p>
          <a:p>
            <a:pPr eaLnBrk="1" hangingPunct="1">
              <a:defRPr/>
            </a:pPr>
            <a:r>
              <a:rPr lang="en-US" sz="1400" b="1" dirty="0" smtClean="0"/>
              <a:t>So, the services must be</a:t>
            </a:r>
            <a:r>
              <a:rPr lang="en-US" sz="1400" dirty="0" smtClean="0"/>
              <a:t>:</a:t>
            </a:r>
          </a:p>
          <a:p>
            <a:pPr marL="635565" lvl="1" indent="-173336" eaLnBrk="1" hangingPunct="1">
              <a:buFont typeface="Arial" pitchFamily="34" charset="0"/>
              <a:buChar char="•"/>
              <a:defRPr/>
            </a:pPr>
            <a:r>
              <a:rPr lang="en-US" sz="1400" dirty="0" smtClean="0"/>
              <a:t>individualized so there is no one pattern of service delivery</a:t>
            </a:r>
          </a:p>
          <a:p>
            <a:pPr marL="635565" lvl="1" indent="-173336" eaLnBrk="1" hangingPunct="1">
              <a:buFont typeface="Arial" pitchFamily="34" charset="0"/>
              <a:buChar char="•"/>
              <a:defRPr/>
            </a:pPr>
            <a:r>
              <a:rPr lang="en-US" sz="1400" dirty="0" smtClean="0"/>
              <a:t>student-centered so decisions are based on student need not administrative convenience</a:t>
            </a:r>
          </a:p>
          <a:p>
            <a:pPr marL="635565" lvl="1" indent="-173336" eaLnBrk="1" hangingPunct="1">
              <a:buFont typeface="Arial" pitchFamily="34" charset="0"/>
              <a:buChar char="•"/>
              <a:defRPr/>
            </a:pPr>
            <a:r>
              <a:rPr lang="en-US" sz="1400" dirty="0" smtClean="0"/>
              <a:t>clear and concise, so that anyone responsible for the implementation or development of the IEP can understand the district’s commitment of resources and what is expected of the student, service provider, parents, and community.</a:t>
            </a:r>
          </a:p>
          <a:p>
            <a:pPr eaLnBrk="1" hangingPunct="1">
              <a:defRPr/>
            </a:pPr>
            <a:endParaRPr lang="en-US" sz="1400" dirty="0"/>
          </a:p>
        </p:txBody>
      </p:sp>
      <p:sp>
        <p:nvSpPr>
          <p:cNvPr id="90116" name="Slide Number Placeholder 3"/>
          <p:cNvSpPr>
            <a:spLocks noGrp="1"/>
          </p:cNvSpPr>
          <p:nvPr>
            <p:ph type="sldNum" sz="quarter" idx="5"/>
          </p:nvPr>
        </p:nvSpPr>
        <p:spPr>
          <a:noFill/>
        </p:spPr>
        <p:txBody>
          <a:bodyPr/>
          <a:lstStyle/>
          <a:p>
            <a:fld id="{45DBBAE1-48A6-4BCB-9AF3-C9BDBE1AB175}" type="slidenum">
              <a:rPr lang="en-US" smtClean="0"/>
              <a:pPr/>
              <a:t>38</a:t>
            </a:fld>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eaLnBrk="1" hangingPunct="1">
              <a:defRPr/>
            </a:pPr>
            <a:r>
              <a:rPr lang="en-US" sz="1400" dirty="0" smtClean="0"/>
              <a:t>The description of services must:</a:t>
            </a:r>
          </a:p>
          <a:p>
            <a:pPr lvl="1" eaLnBrk="1" hangingPunct="1">
              <a:defRPr/>
            </a:pPr>
            <a:r>
              <a:rPr lang="en-US" sz="1400" dirty="0" smtClean="0"/>
              <a:t> Answer the questions:</a:t>
            </a:r>
          </a:p>
          <a:p>
            <a:pPr lvl="2" eaLnBrk="1" hangingPunct="1">
              <a:defRPr/>
            </a:pPr>
            <a:r>
              <a:rPr lang="en-US" sz="1400" dirty="0" smtClean="0"/>
              <a:t>how much of the service will be provided (the amount)? </a:t>
            </a:r>
          </a:p>
          <a:p>
            <a:pPr lvl="2" eaLnBrk="1" hangingPunct="1">
              <a:defRPr/>
            </a:pPr>
            <a:r>
              <a:rPr lang="en-US" sz="1400" dirty="0" smtClean="0"/>
              <a:t>how often will the service be provided (the frequency)? </a:t>
            </a:r>
          </a:p>
          <a:p>
            <a:pPr lvl="2" eaLnBrk="1" hangingPunct="1">
              <a:defRPr/>
            </a:pPr>
            <a:r>
              <a:rPr lang="en-US" sz="1400" dirty="0" smtClean="0"/>
              <a:t>where will the service be provided (the location)?</a:t>
            </a:r>
          </a:p>
          <a:p>
            <a:pPr lvl="2" eaLnBrk="1" hangingPunct="1">
              <a:defRPr/>
            </a:pPr>
            <a:r>
              <a:rPr lang="en-US" sz="1400" dirty="0" smtClean="0"/>
              <a:t>how long will the service be provided (the duration)?</a:t>
            </a:r>
          </a:p>
          <a:p>
            <a:pPr lvl="1" eaLnBrk="1" hangingPunct="1">
              <a:defRPr/>
            </a:pPr>
            <a:r>
              <a:rPr lang="en-US" sz="1400" dirty="0" smtClean="0"/>
              <a:t>State:</a:t>
            </a:r>
          </a:p>
          <a:p>
            <a:pPr lvl="2" eaLnBrk="1" hangingPunct="1">
              <a:defRPr/>
            </a:pPr>
            <a:r>
              <a:rPr lang="en-US" sz="1400" dirty="0" smtClean="0"/>
              <a:t>the specific weeks the service </a:t>
            </a:r>
            <a:r>
              <a:rPr lang="en-US" sz="1400" u="sng" dirty="0" smtClean="0"/>
              <a:t>will</a:t>
            </a:r>
            <a:r>
              <a:rPr lang="en-US" sz="1400" dirty="0" smtClean="0"/>
              <a:t> and </a:t>
            </a:r>
            <a:r>
              <a:rPr lang="en-US" sz="1400" u="sng" dirty="0" smtClean="0"/>
              <a:t>will not</a:t>
            </a:r>
            <a:r>
              <a:rPr lang="en-US" sz="1400" dirty="0" smtClean="0"/>
              <a:t> be delivered</a:t>
            </a:r>
          </a:p>
          <a:p>
            <a:pPr lvl="2" eaLnBrk="1" hangingPunct="1">
              <a:defRPr/>
            </a:pPr>
            <a:r>
              <a:rPr lang="en-US" sz="1400" dirty="0" smtClean="0"/>
              <a:t>the amount, frequency, and duration of the service in the lowest possible increments</a:t>
            </a:r>
          </a:p>
          <a:p>
            <a:pPr lvl="2" eaLnBrk="1" hangingPunct="1">
              <a:defRPr/>
            </a:pPr>
            <a:r>
              <a:rPr lang="en-US" sz="1400" dirty="0" smtClean="0"/>
              <a:t>with absolute specificity the amount, frequency, duration, and location of the service when the service is described in multiple sessions</a:t>
            </a:r>
          </a:p>
          <a:p>
            <a:pPr eaLnBrk="1" hangingPunct="1">
              <a:defRPr/>
            </a:pPr>
            <a:r>
              <a:rPr lang="en-US" sz="1400" b="1" dirty="0" smtClean="0"/>
              <a:t>So, the services must be</a:t>
            </a:r>
            <a:r>
              <a:rPr lang="en-US" sz="1400" dirty="0" smtClean="0"/>
              <a:t>:</a:t>
            </a:r>
          </a:p>
          <a:p>
            <a:pPr marL="635565" lvl="1" indent="-173336" eaLnBrk="1" hangingPunct="1">
              <a:buFont typeface="Arial" pitchFamily="34" charset="0"/>
              <a:buChar char="•"/>
              <a:defRPr/>
            </a:pPr>
            <a:r>
              <a:rPr lang="en-US" sz="1400" dirty="0" smtClean="0"/>
              <a:t>individualized so there is no one pattern of service delivery</a:t>
            </a:r>
          </a:p>
          <a:p>
            <a:pPr marL="635565" lvl="1" indent="-173336" eaLnBrk="1" hangingPunct="1">
              <a:buFont typeface="Arial" pitchFamily="34" charset="0"/>
              <a:buChar char="•"/>
              <a:defRPr/>
            </a:pPr>
            <a:r>
              <a:rPr lang="en-US" sz="1400" dirty="0" smtClean="0"/>
              <a:t>student-centered so decisions are based on student need not administrative convenience</a:t>
            </a:r>
          </a:p>
          <a:p>
            <a:pPr marL="635565" lvl="1" indent="-173336" eaLnBrk="1" hangingPunct="1">
              <a:buFont typeface="Arial" pitchFamily="34" charset="0"/>
              <a:buChar char="•"/>
              <a:defRPr/>
            </a:pPr>
            <a:r>
              <a:rPr lang="en-US" sz="1400" dirty="0" smtClean="0"/>
              <a:t>clear and concise, so that anyone responsible for the implementation or development of the IEP can understand the district’s commitment of resources and what is expected of the student, service provider, parents, and community</a:t>
            </a:r>
          </a:p>
          <a:p>
            <a:pPr eaLnBrk="1" hangingPunct="1">
              <a:defRPr/>
            </a:pPr>
            <a:endParaRPr lang="en-US" sz="1400" dirty="0"/>
          </a:p>
        </p:txBody>
      </p:sp>
      <p:sp>
        <p:nvSpPr>
          <p:cNvPr id="91140" name="Slide Number Placeholder 3"/>
          <p:cNvSpPr>
            <a:spLocks noGrp="1"/>
          </p:cNvSpPr>
          <p:nvPr>
            <p:ph type="sldNum" sz="quarter" idx="5"/>
          </p:nvPr>
        </p:nvSpPr>
        <p:spPr>
          <a:noFill/>
        </p:spPr>
        <p:txBody>
          <a:bodyPr/>
          <a:lstStyle/>
          <a:p>
            <a:fld id="{26F59889-FDE8-410F-8376-890FF78B1CE4}" type="slidenum">
              <a:rPr lang="en-US" smtClean="0"/>
              <a:pPr/>
              <a:t>39</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p:spPr>
        <p:txBody>
          <a:bodyPr/>
          <a:lstStyle/>
          <a:p>
            <a:pPr eaLnBrk="1" hangingPunct="1"/>
            <a:endParaRPr lang="en-US" smtClean="0">
              <a:latin typeface="Arial" pitchFamily="34" charset="0"/>
              <a:ea typeface="ＭＳ Ｐゴシック" charset="-128"/>
            </a:endParaRPr>
          </a:p>
          <a:p>
            <a:pPr eaLnBrk="1" hangingPunct="1"/>
            <a:r>
              <a:rPr lang="en-US" sz="1400" smtClean="0">
                <a:latin typeface="Arial" pitchFamily="34" charset="0"/>
                <a:ea typeface="ＭＳ Ｐゴシック" charset="-128"/>
              </a:rPr>
              <a:t>According to federal and state laws the individualized education program or IEP is the legal document that describes how our school district will provide a free appropriate public education or FAPE to its students with disabilities. </a:t>
            </a:r>
          </a:p>
          <a:p>
            <a:pPr eaLnBrk="1" hangingPunct="1"/>
            <a:endParaRPr lang="en-US" sz="1400" smtClean="0">
              <a:latin typeface="Arial" pitchFamily="34" charset="0"/>
              <a:ea typeface="ＭＳ Ｐゴシック" charset="-128"/>
            </a:endParaRPr>
          </a:p>
          <a:p>
            <a:pPr eaLnBrk="1" hangingPunct="1"/>
            <a:r>
              <a:rPr lang="en-US" sz="1400" smtClean="0">
                <a:latin typeface="Arial" pitchFamily="34" charset="0"/>
                <a:ea typeface="ＭＳ Ｐゴシック" charset="-128"/>
              </a:rPr>
              <a:t>The supports and services to be provided must be stated in the IEP so the school district’s commitment of resources will be clear to parents and other ARD/IEP committee members.  </a:t>
            </a:r>
          </a:p>
          <a:p>
            <a:pPr eaLnBrk="1" hangingPunct="1"/>
            <a:endParaRPr lang="en-US" sz="1400" smtClean="0">
              <a:latin typeface="Arial" pitchFamily="34" charset="0"/>
              <a:ea typeface="ＭＳ Ｐゴシック" charset="-128"/>
            </a:endParaRPr>
          </a:p>
          <a:p>
            <a:pPr eaLnBrk="1" hangingPunct="1"/>
            <a:r>
              <a:rPr lang="en-US" sz="1400" smtClean="0">
                <a:latin typeface="Arial" pitchFamily="34" charset="0"/>
                <a:ea typeface="ＭＳ Ｐゴシック" charset="-128"/>
              </a:rPr>
              <a:t>The commitment of resources to each service must be appropriate, and stated clearly so that all who are involved in developing and implementing the IEP know what is intended for the student and what to expect.</a:t>
            </a:r>
          </a:p>
          <a:p>
            <a:pPr eaLnBrk="1" hangingPunct="1"/>
            <a:r>
              <a:rPr lang="en-US" sz="1400" smtClean="0">
                <a:latin typeface="Arial" pitchFamily="34" charset="0"/>
                <a:ea typeface="ＭＳ Ｐゴシック" charset="-128"/>
              </a:rPr>
              <a:t> </a:t>
            </a:r>
          </a:p>
          <a:p>
            <a:pPr eaLnBrk="1" hangingPunct="1"/>
            <a:r>
              <a:rPr lang="en-US" sz="1400" smtClean="0">
                <a:latin typeface="Arial" pitchFamily="34" charset="0"/>
                <a:ea typeface="ＭＳ Ｐゴシック" charset="-128"/>
              </a:rPr>
              <a:t>When the IEP lacks specificity, the special education and related services will neither be specially designed nor able to be appropriately implemented. </a:t>
            </a:r>
          </a:p>
          <a:p>
            <a:pPr eaLnBrk="1" hangingPunct="1"/>
            <a:endParaRPr lang="en-US" sz="1400" smtClean="0">
              <a:latin typeface="Arial" pitchFamily="34" charset="0"/>
              <a:ea typeface="ＭＳ Ｐゴシック" charset="-128"/>
            </a:endParaRPr>
          </a:p>
          <a:p>
            <a:pPr eaLnBrk="1" hangingPunct="1"/>
            <a:r>
              <a:rPr lang="en-US" sz="1400" smtClean="0">
                <a:latin typeface="Arial" pitchFamily="34" charset="0"/>
                <a:ea typeface="ＭＳ Ｐゴシック" charset="-128"/>
              </a:rPr>
              <a:t>Let’s try to uncover what special education means.</a:t>
            </a:r>
          </a:p>
          <a:p>
            <a:pPr eaLnBrk="1" hangingPunct="1"/>
            <a:endParaRPr lang="en-US" sz="1600" smtClean="0">
              <a:latin typeface="Arial" pitchFamily="34" charset="0"/>
              <a:ea typeface="ＭＳ Ｐゴシック" charset="-128"/>
            </a:endParaRPr>
          </a:p>
        </p:txBody>
      </p:sp>
      <p:sp>
        <p:nvSpPr>
          <p:cNvPr id="55300" name="Slide Number Placeholder 3"/>
          <p:cNvSpPr>
            <a:spLocks noGrp="1"/>
          </p:cNvSpPr>
          <p:nvPr>
            <p:ph type="sldNum" sz="quarter" idx="5"/>
          </p:nvPr>
        </p:nvSpPr>
        <p:spPr>
          <a:noFill/>
        </p:spPr>
        <p:txBody>
          <a:bodyPr/>
          <a:lstStyle/>
          <a:p>
            <a:fld id="{ED54FA56-D44A-4423-9E56-66EE3F05EF21}" type="slidenum">
              <a:rPr lang="en-US" smtClean="0"/>
              <a:pPr/>
              <a:t>4</a:t>
            </a:fld>
            <a:endParaRPr 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a:ln/>
        </p:spPr>
      </p:sp>
      <p:sp>
        <p:nvSpPr>
          <p:cNvPr id="92163" name="Notes Placeholder 2"/>
          <p:cNvSpPr>
            <a:spLocks noGrp="1"/>
          </p:cNvSpPr>
          <p:nvPr>
            <p:ph type="body" idx="1"/>
          </p:nvPr>
        </p:nvSpPr>
        <p:spPr>
          <a:noFill/>
          <a:ln/>
        </p:spPr>
        <p:txBody>
          <a:bodyPr/>
          <a:lstStyle/>
          <a:p>
            <a:endParaRPr lang="en-US" smtClean="0">
              <a:latin typeface="Arial" pitchFamily="34" charset="0"/>
              <a:ea typeface="ＭＳ Ｐゴシック" charset="-128"/>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a:ln/>
        </p:spPr>
      </p:sp>
      <p:sp>
        <p:nvSpPr>
          <p:cNvPr id="93187" name="Notes Placeholder 2"/>
          <p:cNvSpPr>
            <a:spLocks noGrp="1"/>
          </p:cNvSpPr>
          <p:nvPr>
            <p:ph type="body" idx="1"/>
          </p:nvPr>
        </p:nvSpPr>
        <p:spPr>
          <a:noFill/>
          <a:ln/>
        </p:spPr>
        <p:txBody>
          <a:bodyPr/>
          <a:lstStyle/>
          <a:p>
            <a:endParaRPr lang="en-US" smtClean="0">
              <a:latin typeface="Arial" pitchFamily="34" charset="0"/>
              <a:ea typeface="ＭＳ Ｐゴシック"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eaLnBrk="1" hangingPunct="1">
              <a:defRPr/>
            </a:pPr>
            <a:r>
              <a:rPr lang="en-US" sz="1400" dirty="0"/>
              <a:t>What is </a:t>
            </a:r>
            <a:r>
              <a:rPr lang="en-US" sz="1400" b="1" i="1" dirty="0"/>
              <a:t>Special Education</a:t>
            </a:r>
            <a:r>
              <a:rPr lang="en-US" sz="1400" dirty="0"/>
              <a:t>?  </a:t>
            </a:r>
          </a:p>
          <a:p>
            <a:pPr eaLnBrk="1" hangingPunct="1">
              <a:defRPr/>
            </a:pPr>
            <a:r>
              <a:rPr lang="en-US" sz="1400" dirty="0"/>
              <a:t> </a:t>
            </a:r>
          </a:p>
          <a:p>
            <a:pPr eaLnBrk="1" hangingPunct="1">
              <a:defRPr/>
            </a:pPr>
            <a:r>
              <a:rPr lang="en-US" sz="1400" dirty="0"/>
              <a:t>According to federal and state laws, </a:t>
            </a:r>
            <a:r>
              <a:rPr lang="en-US" sz="1400" i="1" dirty="0"/>
              <a:t>Special Education </a:t>
            </a:r>
            <a:r>
              <a:rPr lang="en-US" sz="1400" dirty="0"/>
              <a:t>is specially designed instruction provided by appropriately credentialed or licensed personnel to meet the unique needs of a student with a </a:t>
            </a:r>
            <a:r>
              <a:rPr lang="en-US" sz="1400" dirty="0" smtClean="0"/>
              <a:t>disability(</a:t>
            </a:r>
            <a:r>
              <a:rPr lang="en-US" sz="1400" dirty="0" err="1" smtClean="0"/>
              <a:t>ies</a:t>
            </a:r>
            <a:r>
              <a:rPr lang="en-US" sz="1400" dirty="0" smtClean="0"/>
              <a:t>) </a:t>
            </a:r>
            <a:r>
              <a:rPr lang="en-US" sz="1400" dirty="0"/>
              <a:t>that are provided at no cost to the  adult student or the student’s parents. </a:t>
            </a:r>
          </a:p>
          <a:p>
            <a:pPr eaLnBrk="1" hangingPunct="1">
              <a:defRPr/>
            </a:pPr>
            <a:endParaRPr lang="en-US" sz="1400" dirty="0"/>
          </a:p>
          <a:p>
            <a:pPr eaLnBrk="1" hangingPunct="1">
              <a:defRPr/>
            </a:pPr>
            <a:r>
              <a:rPr lang="en-US" sz="1400" dirty="0"/>
              <a:t>Special Education is provided in a variety of settings such as the:</a:t>
            </a:r>
          </a:p>
          <a:p>
            <a:pPr marL="173336" indent="-173336" eaLnBrk="1" hangingPunct="1">
              <a:buFont typeface="Arial" pitchFamily="34" charset="0"/>
              <a:buChar char="•"/>
              <a:defRPr/>
            </a:pPr>
            <a:r>
              <a:rPr lang="en-US" sz="1400" dirty="0"/>
              <a:t>classroom, </a:t>
            </a:r>
          </a:p>
          <a:p>
            <a:pPr marL="173336" indent="-173336" eaLnBrk="1" hangingPunct="1">
              <a:buFont typeface="Arial" pitchFamily="34" charset="0"/>
              <a:buChar char="•"/>
              <a:defRPr/>
            </a:pPr>
            <a:r>
              <a:rPr lang="en-US" sz="1400" dirty="0" smtClean="0"/>
              <a:t>student’s </a:t>
            </a:r>
            <a:r>
              <a:rPr lang="en-US" sz="1400" dirty="0"/>
              <a:t>home, </a:t>
            </a:r>
          </a:p>
          <a:p>
            <a:pPr marL="173336" indent="-173336" eaLnBrk="1" hangingPunct="1">
              <a:buFont typeface="Arial" pitchFamily="34" charset="0"/>
              <a:buChar char="•"/>
              <a:defRPr/>
            </a:pPr>
            <a:r>
              <a:rPr lang="en-US" sz="1400" dirty="0"/>
              <a:t>hospitals, </a:t>
            </a:r>
          </a:p>
          <a:p>
            <a:pPr marL="173336" indent="-173336" eaLnBrk="1" hangingPunct="1">
              <a:buFont typeface="Arial" pitchFamily="34" charset="0"/>
              <a:buChar char="•"/>
              <a:defRPr/>
            </a:pPr>
            <a:r>
              <a:rPr lang="en-US" sz="1400" dirty="0"/>
              <a:t>institutions, and </a:t>
            </a:r>
          </a:p>
          <a:p>
            <a:pPr marL="173336" indent="-173336" eaLnBrk="1" hangingPunct="1">
              <a:buFont typeface="Arial" pitchFamily="34" charset="0"/>
              <a:buChar char="•"/>
              <a:defRPr/>
            </a:pPr>
            <a:r>
              <a:rPr lang="en-US" sz="1400" dirty="0"/>
              <a:t>other </a:t>
            </a:r>
            <a:r>
              <a:rPr lang="en-US" sz="1400" dirty="0" smtClean="0"/>
              <a:t>settings.</a:t>
            </a:r>
            <a:endParaRPr lang="en-US" sz="1400" dirty="0"/>
          </a:p>
          <a:p>
            <a:pPr eaLnBrk="1" hangingPunct="1">
              <a:defRPr/>
            </a:pPr>
            <a:endParaRPr lang="en-US" sz="1100" dirty="0"/>
          </a:p>
        </p:txBody>
      </p:sp>
      <p:sp>
        <p:nvSpPr>
          <p:cNvPr id="56324" name="Slide Number Placeholder 3"/>
          <p:cNvSpPr>
            <a:spLocks noGrp="1"/>
          </p:cNvSpPr>
          <p:nvPr>
            <p:ph type="sldNum" sz="quarter" idx="5"/>
          </p:nvPr>
        </p:nvSpPr>
        <p:spPr>
          <a:noFill/>
        </p:spPr>
        <p:txBody>
          <a:bodyPr/>
          <a:lstStyle/>
          <a:p>
            <a:fld id="{4D9F3A4D-B458-4346-BF65-9A740E1D025A}" type="slidenum">
              <a:rPr lang="en-US" smtClean="0"/>
              <a:pPr/>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eaLnBrk="1" hangingPunct="1">
              <a:defRPr/>
            </a:pPr>
            <a:r>
              <a:rPr lang="en-US" sz="1400" dirty="0"/>
              <a:t>What is </a:t>
            </a:r>
            <a:r>
              <a:rPr lang="en-US" sz="1400" b="1" i="1" dirty="0"/>
              <a:t>Special Education</a:t>
            </a:r>
            <a:r>
              <a:rPr lang="en-US" sz="1400" dirty="0"/>
              <a:t>?  </a:t>
            </a:r>
          </a:p>
          <a:p>
            <a:pPr eaLnBrk="1" hangingPunct="1">
              <a:defRPr/>
            </a:pPr>
            <a:r>
              <a:rPr lang="en-US" sz="1400" dirty="0"/>
              <a:t> </a:t>
            </a:r>
          </a:p>
          <a:p>
            <a:pPr eaLnBrk="1" hangingPunct="1">
              <a:defRPr/>
            </a:pPr>
            <a:r>
              <a:rPr lang="en-US" sz="1400" dirty="0"/>
              <a:t>According to federal and state laws, </a:t>
            </a:r>
            <a:r>
              <a:rPr lang="en-US" sz="1400" i="1" dirty="0"/>
              <a:t>Special Education </a:t>
            </a:r>
            <a:r>
              <a:rPr lang="en-US" sz="1400" dirty="0"/>
              <a:t>is specially designed instruction provided by appropriately credentialed or licensed personnel to meet the unique needs of a student with a disabilities that are provided at no cost to the  adult student or the student’s parents. </a:t>
            </a:r>
          </a:p>
          <a:p>
            <a:pPr eaLnBrk="1" hangingPunct="1">
              <a:defRPr/>
            </a:pPr>
            <a:endParaRPr lang="en-US" sz="1400" dirty="0"/>
          </a:p>
          <a:p>
            <a:pPr eaLnBrk="1" hangingPunct="1">
              <a:defRPr/>
            </a:pPr>
            <a:r>
              <a:rPr lang="en-US" sz="1400" dirty="0"/>
              <a:t>Special Education is provided in a variety of settings such as the:</a:t>
            </a:r>
          </a:p>
          <a:p>
            <a:pPr marL="173336" indent="-173336" eaLnBrk="1" hangingPunct="1">
              <a:buFont typeface="Arial" pitchFamily="34" charset="0"/>
              <a:buChar char="•"/>
              <a:defRPr/>
            </a:pPr>
            <a:r>
              <a:rPr lang="en-US" sz="1400" dirty="0"/>
              <a:t>classroom, </a:t>
            </a:r>
          </a:p>
          <a:p>
            <a:pPr marL="173336" indent="-173336" eaLnBrk="1" hangingPunct="1">
              <a:buFont typeface="Arial" pitchFamily="34" charset="0"/>
              <a:buChar char="•"/>
              <a:defRPr/>
            </a:pPr>
            <a:r>
              <a:rPr lang="en-US" sz="1400" dirty="0" smtClean="0"/>
              <a:t>student’s </a:t>
            </a:r>
            <a:r>
              <a:rPr lang="en-US" sz="1400" dirty="0"/>
              <a:t>home, </a:t>
            </a:r>
          </a:p>
          <a:p>
            <a:pPr marL="173336" indent="-173336" eaLnBrk="1" hangingPunct="1">
              <a:buFont typeface="Arial" pitchFamily="34" charset="0"/>
              <a:buChar char="•"/>
              <a:defRPr/>
            </a:pPr>
            <a:r>
              <a:rPr lang="en-US" sz="1400" dirty="0"/>
              <a:t>hospitals, </a:t>
            </a:r>
          </a:p>
          <a:p>
            <a:pPr marL="173336" indent="-173336" eaLnBrk="1" hangingPunct="1">
              <a:buFont typeface="Arial" pitchFamily="34" charset="0"/>
              <a:buChar char="•"/>
              <a:defRPr/>
            </a:pPr>
            <a:r>
              <a:rPr lang="en-US" sz="1400" dirty="0"/>
              <a:t>institutions, and </a:t>
            </a:r>
          </a:p>
          <a:p>
            <a:pPr marL="173336" indent="-173336" eaLnBrk="1" hangingPunct="1">
              <a:buFont typeface="Arial" pitchFamily="34" charset="0"/>
              <a:buChar char="•"/>
              <a:defRPr/>
            </a:pPr>
            <a:r>
              <a:rPr lang="en-US" sz="1400" dirty="0"/>
              <a:t>other </a:t>
            </a:r>
            <a:r>
              <a:rPr lang="en-US" sz="1400" dirty="0" smtClean="0"/>
              <a:t>settings.</a:t>
            </a:r>
            <a:endParaRPr lang="en-US" sz="1400" dirty="0"/>
          </a:p>
          <a:p>
            <a:pPr eaLnBrk="1" hangingPunct="1">
              <a:defRPr/>
            </a:pPr>
            <a:endParaRPr lang="en-US" sz="1100" dirty="0"/>
          </a:p>
        </p:txBody>
      </p:sp>
      <p:sp>
        <p:nvSpPr>
          <p:cNvPr id="57348" name="Slide Number Placeholder 3"/>
          <p:cNvSpPr>
            <a:spLocks noGrp="1"/>
          </p:cNvSpPr>
          <p:nvPr>
            <p:ph type="sldNum" sz="quarter" idx="5"/>
          </p:nvPr>
        </p:nvSpPr>
        <p:spPr>
          <a:noFill/>
        </p:spPr>
        <p:txBody>
          <a:bodyPr/>
          <a:lstStyle/>
          <a:p>
            <a:fld id="{101FA1EB-AC42-40AB-A5EB-E0F9DFC114F1}" type="slidenum">
              <a:rPr lang="en-US" smtClean="0"/>
              <a:pPr/>
              <a:t>6</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58371" name="Notes Placeholder 2"/>
          <p:cNvSpPr>
            <a:spLocks noGrp="1"/>
          </p:cNvSpPr>
          <p:nvPr>
            <p:ph type="body" idx="1"/>
          </p:nvPr>
        </p:nvSpPr>
        <p:spPr>
          <a:noFill/>
          <a:ln/>
        </p:spPr>
        <p:txBody>
          <a:bodyPr/>
          <a:lstStyle/>
          <a:p>
            <a:pPr eaLnBrk="1" hangingPunct="1"/>
            <a:r>
              <a:rPr lang="en-US" sz="1400" smtClean="0">
                <a:latin typeface="Arial" pitchFamily="34" charset="0"/>
                <a:ea typeface="ＭＳ Ｐゴシック" charset="-128"/>
              </a:rPr>
              <a:t>What are </a:t>
            </a:r>
            <a:r>
              <a:rPr lang="en-US" sz="1400" b="1" i="1" smtClean="0">
                <a:latin typeface="Arial" pitchFamily="34" charset="0"/>
                <a:ea typeface="ＭＳ Ｐゴシック" charset="-128"/>
              </a:rPr>
              <a:t>Related Services</a:t>
            </a:r>
            <a:r>
              <a:rPr lang="en-US" sz="1400" smtClean="0">
                <a:latin typeface="Arial" pitchFamily="34" charset="0"/>
                <a:ea typeface="ＭＳ Ｐゴシック" charset="-128"/>
              </a:rPr>
              <a:t>?  </a:t>
            </a:r>
          </a:p>
          <a:p>
            <a:pPr eaLnBrk="1" hangingPunct="1"/>
            <a:endParaRPr lang="en-US" sz="1400" smtClean="0">
              <a:latin typeface="Arial" pitchFamily="34" charset="0"/>
              <a:ea typeface="ＭＳ Ｐゴシック" charset="-128"/>
            </a:endParaRPr>
          </a:p>
          <a:p>
            <a:pPr eaLnBrk="1" hangingPunct="1"/>
            <a:r>
              <a:rPr lang="en-US" sz="1400" smtClean="0">
                <a:latin typeface="Arial" pitchFamily="34" charset="0"/>
                <a:ea typeface="ＭＳ Ｐゴシック" charset="-128"/>
              </a:rPr>
              <a:t>According to federal and state laws, </a:t>
            </a:r>
            <a:r>
              <a:rPr lang="en-US" sz="1400" i="1" smtClean="0">
                <a:latin typeface="Arial" pitchFamily="34" charset="0"/>
                <a:ea typeface="ＭＳ Ｐゴシック" charset="-128"/>
              </a:rPr>
              <a:t>Related Services </a:t>
            </a:r>
            <a:r>
              <a:rPr lang="en-US" sz="1400" smtClean="0">
                <a:latin typeface="Arial" pitchFamily="34" charset="0"/>
                <a:ea typeface="ＭＳ Ｐゴシック" charset="-128"/>
              </a:rPr>
              <a:t>are transportation and developmental, corrective, and other supportive services required to assist a student with a disability to benefit from special education.  These related services include occupational therapy, orientation and mobility services, physical therapy, school health services, music therapy, and recreational therapy.</a:t>
            </a:r>
          </a:p>
          <a:p>
            <a:pPr eaLnBrk="1" hangingPunct="1"/>
            <a:r>
              <a:rPr lang="en-US" sz="1400" smtClean="0">
                <a:latin typeface="Arial" pitchFamily="34" charset="0"/>
                <a:ea typeface="ＭＳ Ｐゴシック" charset="-128"/>
              </a:rPr>
              <a:t> </a:t>
            </a:r>
          </a:p>
        </p:txBody>
      </p:sp>
      <p:sp>
        <p:nvSpPr>
          <p:cNvPr id="58372" name="Slide Number Placeholder 3"/>
          <p:cNvSpPr>
            <a:spLocks noGrp="1"/>
          </p:cNvSpPr>
          <p:nvPr>
            <p:ph type="sldNum" sz="quarter" idx="5"/>
          </p:nvPr>
        </p:nvSpPr>
        <p:spPr>
          <a:noFill/>
        </p:spPr>
        <p:txBody>
          <a:bodyPr/>
          <a:lstStyle/>
          <a:p>
            <a:fld id="{1552AB5F-31DC-465A-81BD-242ED7590DC0}" type="slidenum">
              <a:rPr lang="en-US" smtClean="0"/>
              <a:pPr/>
              <a:t>7</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ln/>
        </p:spPr>
      </p:sp>
      <p:sp>
        <p:nvSpPr>
          <p:cNvPr id="59395" name="Notes Placeholder 2"/>
          <p:cNvSpPr>
            <a:spLocks noGrp="1"/>
          </p:cNvSpPr>
          <p:nvPr>
            <p:ph type="body" idx="1"/>
          </p:nvPr>
        </p:nvSpPr>
        <p:spPr>
          <a:noFill/>
          <a:ln/>
        </p:spPr>
        <p:txBody>
          <a:bodyPr/>
          <a:lstStyle/>
          <a:p>
            <a:pPr eaLnBrk="1" hangingPunct="1"/>
            <a:r>
              <a:rPr lang="en-US" sz="1400" smtClean="0">
                <a:latin typeface="Arial" pitchFamily="34" charset="0"/>
                <a:ea typeface="ＭＳ Ｐゴシック" charset="-128"/>
              </a:rPr>
              <a:t>What are </a:t>
            </a:r>
            <a:r>
              <a:rPr lang="en-US" sz="1400" b="1" i="1" smtClean="0">
                <a:latin typeface="Arial" pitchFamily="34" charset="0"/>
                <a:ea typeface="ＭＳ Ｐゴシック" charset="-128"/>
              </a:rPr>
              <a:t>Related Services</a:t>
            </a:r>
            <a:r>
              <a:rPr lang="en-US" sz="1400" smtClean="0">
                <a:latin typeface="Arial" pitchFamily="34" charset="0"/>
                <a:ea typeface="ＭＳ Ｐゴシック" charset="-128"/>
              </a:rPr>
              <a:t>?  </a:t>
            </a:r>
          </a:p>
          <a:p>
            <a:pPr eaLnBrk="1" hangingPunct="1"/>
            <a:endParaRPr lang="en-US" sz="1400" smtClean="0">
              <a:latin typeface="Arial" pitchFamily="34" charset="0"/>
              <a:ea typeface="ＭＳ Ｐゴシック" charset="-128"/>
            </a:endParaRPr>
          </a:p>
          <a:p>
            <a:pPr eaLnBrk="1" hangingPunct="1"/>
            <a:r>
              <a:rPr lang="en-US" sz="1400" smtClean="0">
                <a:latin typeface="Arial" pitchFamily="34" charset="0"/>
                <a:ea typeface="ＭＳ Ｐゴシック" charset="-128"/>
              </a:rPr>
              <a:t>According to federal and state laws, </a:t>
            </a:r>
            <a:r>
              <a:rPr lang="en-US" sz="1400" i="1" smtClean="0">
                <a:latin typeface="Arial" pitchFamily="34" charset="0"/>
                <a:ea typeface="ＭＳ Ｐゴシック" charset="-128"/>
              </a:rPr>
              <a:t>Related Services </a:t>
            </a:r>
            <a:r>
              <a:rPr lang="en-US" sz="1400" smtClean="0">
                <a:latin typeface="Arial" pitchFamily="34" charset="0"/>
                <a:ea typeface="ＭＳ Ｐゴシック" charset="-128"/>
              </a:rPr>
              <a:t>are transportation and developmental, corrective, and other supportive services required to assist a student with a disability to benefit from special education.  These related services include occupational therapy, orientation and mobility services, physical therapy, school health services, music therapy, and recreational therapy.</a:t>
            </a:r>
          </a:p>
          <a:p>
            <a:pPr eaLnBrk="1" hangingPunct="1"/>
            <a:r>
              <a:rPr lang="en-US" sz="1400" smtClean="0">
                <a:latin typeface="Arial" pitchFamily="34" charset="0"/>
                <a:ea typeface="ＭＳ Ｐゴシック" charset="-128"/>
              </a:rPr>
              <a:t> </a:t>
            </a:r>
          </a:p>
        </p:txBody>
      </p:sp>
      <p:sp>
        <p:nvSpPr>
          <p:cNvPr id="59396" name="Slide Number Placeholder 3"/>
          <p:cNvSpPr>
            <a:spLocks noGrp="1"/>
          </p:cNvSpPr>
          <p:nvPr>
            <p:ph type="sldNum" sz="quarter" idx="5"/>
          </p:nvPr>
        </p:nvSpPr>
        <p:spPr>
          <a:noFill/>
        </p:spPr>
        <p:txBody>
          <a:bodyPr/>
          <a:lstStyle/>
          <a:p>
            <a:fld id="{2BEFBCF0-CE0A-4CC2-B1EB-8F965835814F}" type="slidenum">
              <a:rPr lang="en-US" smtClean="0"/>
              <a:pPr/>
              <a:t>8</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eaLnBrk="1" hangingPunct="1">
              <a:defRPr/>
            </a:pPr>
            <a:r>
              <a:rPr lang="en-US" sz="1400" dirty="0" smtClean="0"/>
              <a:t>What are </a:t>
            </a:r>
            <a:r>
              <a:rPr lang="en-US" sz="1400" b="1" i="1" dirty="0" smtClean="0"/>
              <a:t>Supplementary Aids and Services</a:t>
            </a:r>
            <a:r>
              <a:rPr lang="en-US" sz="1400" i="1" dirty="0" smtClean="0"/>
              <a:t>?</a:t>
            </a:r>
          </a:p>
          <a:p>
            <a:pPr eaLnBrk="1" hangingPunct="1">
              <a:defRPr/>
            </a:pPr>
            <a:endParaRPr lang="en-US" sz="1400" dirty="0" smtClean="0"/>
          </a:p>
          <a:p>
            <a:pPr eaLnBrk="1" hangingPunct="1">
              <a:defRPr/>
            </a:pPr>
            <a:r>
              <a:rPr lang="en-US" sz="1400" dirty="0" smtClean="0"/>
              <a:t>According to federal and state laws, </a:t>
            </a:r>
            <a:r>
              <a:rPr lang="en-US" sz="1400" i="1" dirty="0" smtClean="0"/>
              <a:t>Supplementary Aids and Services</a:t>
            </a:r>
            <a:r>
              <a:rPr lang="en-US" sz="1400" dirty="0" smtClean="0"/>
              <a:t> are </a:t>
            </a:r>
            <a:r>
              <a:rPr lang="en-US" sz="1400" dirty="0"/>
              <a:t>aids, services, and other supports that are provided in </a:t>
            </a:r>
            <a:r>
              <a:rPr lang="en-US" sz="1400" dirty="0" smtClean="0"/>
              <a:t>general </a:t>
            </a:r>
            <a:r>
              <a:rPr lang="en-US" sz="1400" dirty="0"/>
              <a:t>education classes, other education-related settings, and in extracurricular and nonacademic settings (this was added to IDEA in 2004) to enable students with disabilities to be educated with nondisabled students to the maximum extent appropriate to include:</a:t>
            </a:r>
          </a:p>
          <a:p>
            <a:pPr marL="751122" lvl="1" indent="-288893" eaLnBrk="1" hangingPunct="1">
              <a:buFont typeface="Arial" pitchFamily="34" charset="0"/>
              <a:buChar char="•"/>
              <a:defRPr/>
            </a:pPr>
            <a:r>
              <a:rPr lang="en-US" sz="1400" dirty="0"/>
              <a:t>Accommodations and modifications to the curriculum</a:t>
            </a:r>
          </a:p>
          <a:p>
            <a:pPr marL="751122" lvl="1" indent="-288893" eaLnBrk="1" hangingPunct="1">
              <a:buFont typeface="Arial" pitchFamily="34" charset="0"/>
              <a:buChar char="•"/>
              <a:defRPr/>
            </a:pPr>
            <a:r>
              <a:rPr lang="en-US" sz="1400" dirty="0"/>
              <a:t>Support and training for staff/school personnel on behalf of the student such as AU training, PBIS training</a:t>
            </a:r>
          </a:p>
          <a:p>
            <a:pPr marL="751122" lvl="1" indent="-288893" eaLnBrk="1" hangingPunct="1">
              <a:buFont typeface="Arial" pitchFamily="34" charset="0"/>
              <a:buChar char="•"/>
              <a:defRPr/>
            </a:pPr>
            <a:r>
              <a:rPr lang="en-US" sz="1400" dirty="0"/>
              <a:t>Environmental supports such as preferential seating, physical arrangement of rooms</a:t>
            </a:r>
          </a:p>
          <a:p>
            <a:pPr marL="751122" lvl="1" indent="-288893" eaLnBrk="1" hangingPunct="1">
              <a:buFont typeface="Arial" pitchFamily="34" charset="0"/>
              <a:buChar char="•"/>
              <a:defRPr/>
            </a:pPr>
            <a:r>
              <a:rPr lang="en-US" sz="1400" dirty="0"/>
              <a:t>Specialized equipment such as wheelchairs, augmentative communication devices, computer access devices</a:t>
            </a:r>
          </a:p>
          <a:p>
            <a:pPr marL="747979" lvl="1" indent="-285750" eaLnBrk="1" hangingPunct="1">
              <a:buFont typeface="Arial" pitchFamily="34" charset="0"/>
              <a:buChar char="•"/>
              <a:defRPr/>
            </a:pPr>
            <a:r>
              <a:rPr lang="en-US" sz="1400" dirty="0"/>
              <a:t>Assistive technology devices such as specialized equipment, mobility devices</a:t>
            </a:r>
          </a:p>
          <a:p>
            <a:pPr marL="747979" lvl="1" indent="-285750" eaLnBrk="1" hangingPunct="1">
              <a:buFont typeface="Arial" pitchFamily="34" charset="0"/>
              <a:buChar char="•"/>
              <a:defRPr/>
            </a:pPr>
            <a:r>
              <a:rPr lang="en-US" sz="1400" dirty="0"/>
              <a:t>Specific modifications made to assignments</a:t>
            </a:r>
          </a:p>
          <a:p>
            <a:pPr eaLnBrk="1" hangingPunct="1">
              <a:defRPr/>
            </a:pPr>
            <a:endParaRPr lang="en-US" sz="1400" dirty="0" smtClean="0"/>
          </a:p>
          <a:p>
            <a:pPr eaLnBrk="1" hangingPunct="1">
              <a:defRPr/>
            </a:pPr>
            <a:r>
              <a:rPr lang="en-US" sz="1400" dirty="0" smtClean="0"/>
              <a:t>These laws require a description of each specific aid, service, support, or modification.  The requirement for specificity is clear and purposeful.</a:t>
            </a:r>
          </a:p>
          <a:p>
            <a:pPr eaLnBrk="1" hangingPunct="1">
              <a:defRPr/>
            </a:pPr>
            <a:endParaRPr lang="en-US" dirty="0"/>
          </a:p>
        </p:txBody>
      </p:sp>
      <p:sp>
        <p:nvSpPr>
          <p:cNvPr id="60420" name="Slide Number Placeholder 3"/>
          <p:cNvSpPr>
            <a:spLocks noGrp="1"/>
          </p:cNvSpPr>
          <p:nvPr>
            <p:ph type="sldNum" sz="quarter" idx="5"/>
          </p:nvPr>
        </p:nvSpPr>
        <p:spPr>
          <a:noFill/>
        </p:spPr>
        <p:txBody>
          <a:bodyPr/>
          <a:lstStyle/>
          <a:p>
            <a:fld id="{F638951C-E5BA-4EB1-BD60-63F6674E61EB}" type="slidenum">
              <a:rPr lang="en-US" smtClean="0"/>
              <a:pPr/>
              <a:t>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9"/>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grpSp>
        <p:nvGrpSpPr>
          <p:cNvPr id="5" name="Group 15"/>
          <p:cNvGrpSpPr>
            <a:grpSpLocks/>
          </p:cNvGrpSpPr>
          <p:nvPr/>
        </p:nvGrpSpPr>
        <p:grpSpPr bwMode="auto">
          <a:xfrm>
            <a:off x="-3175" y="4953000"/>
            <a:ext cx="9147175" cy="1911350"/>
            <a:chOff x="-3765" y="4832896"/>
            <a:chExt cx="9147765" cy="2032192"/>
          </a:xfrm>
        </p:grpSpPr>
        <p:sp>
          <p:nvSpPr>
            <p:cNvPr id="6" name="Freeform 6"/>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dirty="0">
                <a:latin typeface="Arial" charset="0"/>
                <a:ea typeface="+mn-ea"/>
              </a:endParaRPr>
            </a:p>
          </p:txBody>
        </p:sp>
        <p:sp>
          <p:nvSpPr>
            <p:cNvPr id="7" name="Freeform 7"/>
            <p:cNvSpPr>
              <a:spLocks/>
            </p:cNvSpPr>
            <p:nvPr/>
          </p:nvSpPr>
          <p:spPr bwMode="auto">
            <a:xfrm>
              <a:off x="35926" y="5135025"/>
              <a:ext cx="9108074" cy="838869"/>
            </a:xfrm>
            <a:custGeom>
              <a:avLst/>
              <a:gdLst>
                <a:gd name="T0" fmla="*/ 0 w 5760"/>
                <a:gd name="T1" fmla="*/ 0 h 528"/>
                <a:gd name="T2" fmla="*/ 2147483647 w 5760"/>
                <a:gd name="T3" fmla="*/ 0 h 528"/>
                <a:gd name="T4" fmla="*/ 2147483647 w 5760"/>
                <a:gd name="T5" fmla="*/ 2147483647 h 528"/>
                <a:gd name="T6" fmla="*/ 2147483647 w 5760"/>
                <a:gd name="T7" fmla="*/ 0 h 528"/>
                <a:gd name="T8" fmla="*/ 0 60000 65536"/>
                <a:gd name="T9" fmla="*/ 0 60000 65536"/>
                <a:gd name="T10" fmla="*/ 0 60000 65536"/>
                <a:gd name="T11" fmla="*/ 0 60000 65536"/>
                <a:gd name="T12" fmla="*/ 0 w 5760"/>
                <a:gd name="T13" fmla="*/ 0 h 528"/>
                <a:gd name="T14" fmla="*/ 5760 w 5760"/>
                <a:gd name="T15" fmla="*/ 528 h 528"/>
              </a:gdLst>
              <a:ahLst/>
              <a:cxnLst>
                <a:cxn ang="T8">
                  <a:pos x="T0" y="T1"/>
                </a:cxn>
                <a:cxn ang="T9">
                  <a:pos x="T2" y="T3"/>
                </a:cxn>
                <a:cxn ang="T10">
                  <a:pos x="T4" y="T5"/>
                </a:cxn>
                <a:cxn ang="T11">
                  <a:pos x="T6" y="T7"/>
                </a:cxn>
              </a:cxnLst>
              <a:rect l="T12" t="T13" r="T14" b="T15"/>
              <a:pathLst>
                <a:path w="5760" h="528">
                  <a:moveTo>
                    <a:pt x="0" y="0"/>
                  </a:moveTo>
                  <a:lnTo>
                    <a:pt x="5760" y="0"/>
                  </a:lnTo>
                  <a:lnTo>
                    <a:pt x="5760" y="528"/>
                  </a:lnTo>
                  <a:lnTo>
                    <a:pt x="48" y="0"/>
                  </a:lnTo>
                </a:path>
              </a:pathLst>
            </a:custGeom>
            <a:solidFill>
              <a:srgbClr val="000000"/>
            </a:solidFill>
            <a:ln w="9525" cap="flat" cmpd="sng">
              <a:noFill/>
              <a:prstDash val="solid"/>
              <a:round/>
              <a:headEnd type="none" w="med" len="med"/>
              <a:tailEnd type="none" w="med" len="med"/>
            </a:ln>
          </p:spPr>
          <p:txBody>
            <a:bodyPr/>
            <a:lstStyle/>
            <a:p>
              <a:endParaRPr lang="en-US"/>
            </a:p>
          </p:txBody>
        </p:sp>
        <p:sp>
          <p:nvSpPr>
            <p:cNvPr id="8"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cxnSp>
          <p:nvCxnSpPr>
            <p:cNvPr id="10"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a:solidFill>
                  <a:srgbClr val="FFFFFF"/>
                </a:solidFill>
              </a:defRPr>
            </a:lvl1pPr>
            <a:extLst/>
          </a:lstStyle>
          <a:p>
            <a:pPr>
              <a:defRPr/>
            </a:pPr>
            <a:endParaRPr lang="en-US"/>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p>
        </p:txBody>
      </p:sp>
      <p:sp>
        <p:nvSpPr>
          <p:cNvPr id="13" name="Slide Number Placeholder 26"/>
          <p:cNvSpPr>
            <a:spLocks noGrp="1"/>
          </p:cNvSpPr>
          <p:nvPr>
            <p:ph type="sldNum" sz="quarter" idx="12"/>
          </p:nvPr>
        </p:nvSpPr>
        <p:spPr/>
        <p:txBody>
          <a:bodyPr/>
          <a:lstStyle>
            <a:lvl1pPr>
              <a:defRPr>
                <a:solidFill>
                  <a:srgbClr val="FFFFFF"/>
                </a:solidFill>
              </a:defRPr>
            </a:lvl1pPr>
          </a:lstStyle>
          <a:p>
            <a:pPr>
              <a:defRPr/>
            </a:pPr>
            <a:fld id="{83FB8D4E-44E1-4338-9ADF-032C34BC6C09}" type="slidenum">
              <a:rPr lang="en-US"/>
              <a:pPr>
                <a:defRPr/>
              </a:pPr>
              <a:t>‹#›</a:t>
            </a:fld>
            <a:endParaRPr lang="en-US"/>
          </a:p>
        </p:txBody>
      </p:sp>
    </p:spTree>
  </p:cSld>
  <p:clrMapOvr>
    <a:masterClrMapping/>
  </p:clrMapOvr>
  <p:transition spd="slow">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065B3FDE-C973-48BA-B780-7C55E20330D1}" type="slidenum">
              <a:rPr lang="en-US"/>
              <a:pPr>
                <a:defRPr/>
              </a:pPr>
              <a:t>‹#›</a:t>
            </a:fld>
            <a:endParaRPr lang="en-US"/>
          </a:p>
        </p:txBody>
      </p:sp>
    </p:spTree>
  </p:cSld>
  <p:clrMapOvr>
    <a:masterClrMapping/>
  </p:clrMapOvr>
  <p:transition spd="slow">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A7985924-81A5-4512-9D6D-E671C739BD2C}" type="slidenum">
              <a:rPr lang="en-US"/>
              <a:pPr>
                <a:defRPr/>
              </a:pPr>
              <a:t>‹#›</a:t>
            </a:fld>
            <a:endParaRPr lang="en-US"/>
          </a:p>
        </p:txBody>
      </p:sp>
    </p:spTree>
  </p:cSld>
  <p:clrMapOvr>
    <a:masterClrMapping/>
  </p:clrMapOvr>
  <p:transition spd="slow">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rtlCol="0"/>
          <a:lstStyle>
            <a:extLst/>
          </a:lstStyle>
          <a:p>
            <a:r>
              <a:rPr lang="en-US" smtClean="0"/>
              <a:t>Click to edit Master title style</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49523454-EE66-4F1F-B410-1AAC78931DD5}" type="slidenum">
              <a:rPr lang="en-US"/>
              <a:pPr>
                <a:defRPr/>
              </a:pPr>
              <a:t>‹#›</a:t>
            </a:fld>
            <a:endParaRPr lang="en-US"/>
          </a:p>
        </p:txBody>
      </p:sp>
    </p:spTree>
  </p:cSld>
  <p:clrMapOvr>
    <a:masterClrMapping/>
  </p:clrMapOvr>
  <p:transition spd="slow">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4" name="Chevron 6"/>
          <p:cNvSpPr>
            <a:spLocks noChangeArrowheads="1"/>
          </p:cNvSpPr>
          <p:nvPr/>
        </p:nvSpPr>
        <p:spPr bwMode="auto">
          <a:xfrm>
            <a:off x="3636963" y="3005138"/>
            <a:ext cx="182562" cy="228600"/>
          </a:xfrm>
          <a:prstGeom prst="chevron">
            <a:avLst>
              <a:gd name="adj" fmla="val 50000"/>
            </a:avLst>
          </a:prstGeom>
          <a:gradFill rotWithShape="1">
            <a:gsLst>
              <a:gs pos="0">
                <a:srgbClr val="1389A6"/>
              </a:gs>
              <a:gs pos="72000">
                <a:srgbClr val="50B8DA"/>
              </a:gs>
              <a:gs pos="100000">
                <a:srgbClr val="7FC4DD"/>
              </a:gs>
            </a:gsLst>
            <a:lin ang="16200000"/>
          </a:gradFill>
          <a:ln w="3175" cap="rnd">
            <a:solidFill>
              <a:srgbClr val="1E768C"/>
            </a:solidFill>
            <a:miter lim="800000"/>
            <a:headEnd/>
            <a:tailEnd/>
          </a:ln>
          <a:effectLst>
            <a:outerShdw blurRad="63500" dist="26940" dir="5400000" rotWithShape="0">
              <a:srgbClr val="000000">
                <a:alpha val="45998"/>
              </a:srgbClr>
            </a:outerShdw>
          </a:effectLst>
        </p:spPr>
        <p:txBody>
          <a:bodyPr anchor="ctr"/>
          <a:lstStyle>
            <a:extLst/>
          </a:lstStyle>
          <a:p>
            <a:pPr>
              <a:defRPr/>
            </a:pPr>
            <a:endParaRPr lang="en-US" dirty="0">
              <a:solidFill>
                <a:schemeClr val="lt1"/>
              </a:solidFill>
              <a:latin typeface="+mn-lt"/>
              <a:ea typeface="+mn-ea"/>
            </a:endParaRPr>
          </a:p>
        </p:txBody>
      </p:sp>
      <p:sp>
        <p:nvSpPr>
          <p:cNvPr id="5" name="Chevron 7"/>
          <p:cNvSpPr>
            <a:spLocks noChangeArrowheads="1"/>
          </p:cNvSpPr>
          <p:nvPr/>
        </p:nvSpPr>
        <p:spPr bwMode="auto">
          <a:xfrm>
            <a:off x="3449638" y="3005138"/>
            <a:ext cx="184150" cy="228600"/>
          </a:xfrm>
          <a:prstGeom prst="chevron">
            <a:avLst>
              <a:gd name="adj" fmla="val 50000"/>
            </a:avLst>
          </a:prstGeom>
          <a:gradFill rotWithShape="1">
            <a:gsLst>
              <a:gs pos="0">
                <a:srgbClr val="1389A6"/>
              </a:gs>
              <a:gs pos="72000">
                <a:srgbClr val="50B8DA"/>
              </a:gs>
              <a:gs pos="100000">
                <a:srgbClr val="7FC4DD"/>
              </a:gs>
            </a:gsLst>
            <a:lin ang="16200000"/>
          </a:gradFill>
          <a:ln w="3175" cap="rnd">
            <a:solidFill>
              <a:srgbClr val="1E768C"/>
            </a:solidFill>
            <a:miter lim="800000"/>
            <a:headEnd/>
            <a:tailEnd/>
          </a:ln>
          <a:effectLst>
            <a:outerShdw blurRad="63500" dist="26940" dir="5400000" rotWithShape="0">
              <a:srgbClr val="000000">
                <a:alpha val="45998"/>
              </a:srgbClr>
            </a:outerShdw>
          </a:effectLst>
        </p:spPr>
        <p:txBody>
          <a:bodyPr anchor="ctr"/>
          <a:lstStyle>
            <a:extLst/>
          </a:lstStyle>
          <a:p>
            <a:pPr>
              <a:defRPr/>
            </a:pPr>
            <a:endParaRPr lang="en-US" dirty="0">
              <a:solidFill>
                <a:schemeClr val="lt1"/>
              </a:solidFill>
              <a:latin typeface="+mn-lt"/>
              <a:ea typeface="+mn-ea"/>
            </a:endParaRPr>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endParaRPr lang="en-US"/>
          </a:p>
        </p:txBody>
      </p:sp>
      <p:sp>
        <p:nvSpPr>
          <p:cNvPr id="7" name="Footer Placeholder 4"/>
          <p:cNvSpPr>
            <a:spLocks noGrp="1"/>
          </p:cNvSpPr>
          <p:nvPr>
            <p:ph type="ftr" sz="quarter" idx="11"/>
          </p:nvPr>
        </p:nvSpPr>
        <p:spPr/>
        <p:txBody>
          <a:bodyPr/>
          <a:lstStyle>
            <a:lvl1pPr>
              <a:defRPr/>
            </a:lvl1pPr>
            <a:extLst/>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10547014-0E2E-467F-9C19-55EED427174D}"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transition spd="slow">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AAF6512A-5871-4580-AAF6-B38C191C5E3E}"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transition spd="slow">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endParaRPr lang="en-US"/>
          </a:p>
        </p:txBody>
      </p:sp>
      <p:sp>
        <p:nvSpPr>
          <p:cNvPr id="8" name="Footer Placeholder 7"/>
          <p:cNvSpPr>
            <a:spLocks noGrp="1"/>
          </p:cNvSpPr>
          <p:nvPr>
            <p:ph type="ftr" sz="quarter" idx="11"/>
          </p:nvPr>
        </p:nvSpPr>
        <p:spPr/>
        <p:txBody>
          <a:bodyPr/>
          <a:lstStyle>
            <a:lvl1pPr>
              <a:defRPr/>
            </a:lvl1pPr>
            <a:extLst/>
          </a:lstStyle>
          <a:p>
            <a:pPr>
              <a:defRPr/>
            </a:pPr>
            <a:endParaRPr lang="en-US"/>
          </a:p>
        </p:txBody>
      </p:sp>
      <p:sp>
        <p:nvSpPr>
          <p:cNvPr id="9" name="Slide Number Placeholder 8"/>
          <p:cNvSpPr>
            <a:spLocks noGrp="1"/>
          </p:cNvSpPr>
          <p:nvPr>
            <p:ph type="sldNum" sz="quarter" idx="12"/>
          </p:nvPr>
        </p:nvSpPr>
        <p:spPr/>
        <p:txBody>
          <a:bodyPr/>
          <a:lstStyle>
            <a:lvl1pPr>
              <a:defRPr/>
            </a:lvl1pPr>
          </a:lstStyle>
          <a:p>
            <a:pPr>
              <a:defRPr/>
            </a:pPr>
            <a:fld id="{60AC8C34-8162-439B-ACAD-D6EE1276AB6D}"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transition spd="slow">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endParaRPr lang="en-US"/>
          </a:p>
        </p:txBody>
      </p:sp>
      <p:sp>
        <p:nvSpPr>
          <p:cNvPr id="4" name="Footer Placeholder 3"/>
          <p:cNvSpPr>
            <a:spLocks noGrp="1"/>
          </p:cNvSpPr>
          <p:nvPr>
            <p:ph type="ftr" sz="quarter" idx="11"/>
          </p:nvPr>
        </p:nvSpPr>
        <p:spPr/>
        <p:txBody>
          <a:bodyPr/>
          <a:lstStyle>
            <a:lvl1pPr>
              <a:defRPr/>
            </a:lvl1pPr>
            <a:extLst/>
          </a:lstStyle>
          <a:p>
            <a:pPr>
              <a:defRPr/>
            </a:pPr>
            <a:endParaRPr lang="en-US"/>
          </a:p>
        </p:txBody>
      </p:sp>
      <p:sp>
        <p:nvSpPr>
          <p:cNvPr id="5" name="Slide Number Placeholder 4"/>
          <p:cNvSpPr>
            <a:spLocks noGrp="1"/>
          </p:cNvSpPr>
          <p:nvPr>
            <p:ph type="sldNum" sz="quarter" idx="12"/>
          </p:nvPr>
        </p:nvSpPr>
        <p:spPr/>
        <p:txBody>
          <a:bodyPr/>
          <a:lstStyle>
            <a:lvl1pPr>
              <a:defRPr/>
            </a:lvl1pPr>
          </a:lstStyle>
          <a:p>
            <a:pPr>
              <a:defRPr/>
            </a:pPr>
            <a:fld id="{5D20C266-9FD0-4CE3-966E-07AB0F0B7417}"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transition spd="slow">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5C8D9A36-BC3D-4B04-983C-B2C960B7A406}" type="slidenum">
              <a:rPr lang="en-US"/>
              <a:pPr>
                <a:defRPr/>
              </a:pPr>
              <a:t>‹#›</a:t>
            </a:fld>
            <a:endParaRPr lang="en-US"/>
          </a:p>
        </p:txBody>
      </p:sp>
    </p:spTree>
  </p:cSld>
  <p:clrMapOvr>
    <a:masterClrMapping/>
  </p:clrMapOvr>
  <p:transition spd="slow">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83C92E92-0B41-4BED-8076-F3C51E484107}"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transition spd="slow">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5" name="Freeform 7"/>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dirty="0">
              <a:latin typeface="Arial" charset="0"/>
              <a:ea typeface="+mn-ea"/>
            </a:endParaRPr>
          </a:p>
        </p:txBody>
      </p:sp>
      <p:sp>
        <p:nvSpPr>
          <p:cNvPr id="6" name="Freeform 8"/>
          <p:cNvSpPr>
            <a:spLocks/>
          </p:cNvSpPr>
          <p:nvPr/>
        </p:nvSpPr>
        <p:spPr bwMode="auto">
          <a:xfrm>
            <a:off x="485775" y="5938838"/>
            <a:ext cx="3690938" cy="933450"/>
          </a:xfrm>
          <a:custGeom>
            <a:avLst/>
            <a:gdLst>
              <a:gd name="T0" fmla="*/ 0 w 5591"/>
              <a:gd name="T1" fmla="*/ 0 h 588"/>
              <a:gd name="T2" fmla="*/ 2147483647 w 5591"/>
              <a:gd name="T3" fmla="*/ 0 h 588"/>
              <a:gd name="T4" fmla="*/ 2147483647 w 5591"/>
              <a:gd name="T5" fmla="*/ 2147483647 h 588"/>
              <a:gd name="T6" fmla="*/ 2147483647 w 5591"/>
              <a:gd name="T7" fmla="*/ 0 h 588"/>
              <a:gd name="T8" fmla="*/ 0 60000 65536"/>
              <a:gd name="T9" fmla="*/ 0 60000 65536"/>
              <a:gd name="T10" fmla="*/ 0 60000 65536"/>
              <a:gd name="T11" fmla="*/ 0 60000 65536"/>
              <a:gd name="T12" fmla="*/ 0 w 5591"/>
              <a:gd name="T13" fmla="*/ 0 h 588"/>
              <a:gd name="T14" fmla="*/ 5591 w 5591"/>
              <a:gd name="T15" fmla="*/ 588 h 588"/>
            </a:gdLst>
            <a:ahLst/>
            <a:cxnLst>
              <a:cxn ang="T8">
                <a:pos x="T0" y="T1"/>
              </a:cxn>
              <a:cxn ang="T9">
                <a:pos x="T2" y="T3"/>
              </a:cxn>
              <a:cxn ang="T10">
                <a:pos x="T4" y="T5"/>
              </a:cxn>
              <a:cxn ang="T11">
                <a:pos x="T6" y="T7"/>
              </a:cxn>
            </a:cxnLst>
            <a:rect l="T12" t="T13" r="T14" b="T15"/>
            <a:pathLst>
              <a:path w="5591" h="588">
                <a:moveTo>
                  <a:pt x="0" y="0"/>
                </a:moveTo>
                <a:lnTo>
                  <a:pt x="5591" y="585"/>
                </a:lnTo>
                <a:lnTo>
                  <a:pt x="4415" y="588"/>
                </a:lnTo>
                <a:lnTo>
                  <a:pt x="12" y="4"/>
                </a:lnTo>
              </a:path>
            </a:pathLst>
          </a:custGeom>
          <a:solidFill>
            <a:srgbClr val="000000"/>
          </a:solidFill>
          <a:ln w="9525" cap="flat" cmpd="sng">
            <a:noFill/>
            <a:prstDash val="solid"/>
            <a:round/>
            <a:headEnd type="none" w="med" len="med"/>
            <a:tailEnd type="none" w="med" len="med"/>
          </a:ln>
        </p:spPr>
        <p:txBody>
          <a:bodyPr/>
          <a:lstStyle/>
          <a:p>
            <a:endParaRPr lang="en-US"/>
          </a:p>
        </p:txBody>
      </p:sp>
      <p:sp>
        <p:nvSpPr>
          <p:cNvPr id="7" name="Right Triangle 9"/>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cxnSp>
        <p:nvCxnSpPr>
          <p:cNvPr id="8"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11"/>
          <p:cNvSpPr>
            <a:spLocks noChangeArrowheads="1"/>
          </p:cNvSpPr>
          <p:nvPr/>
        </p:nvSpPr>
        <p:spPr bwMode="auto">
          <a:xfrm>
            <a:off x="8664575" y="4987925"/>
            <a:ext cx="182563" cy="228600"/>
          </a:xfrm>
          <a:prstGeom prst="chevron">
            <a:avLst>
              <a:gd name="adj" fmla="val 50000"/>
            </a:avLst>
          </a:prstGeom>
          <a:gradFill rotWithShape="1">
            <a:gsLst>
              <a:gs pos="0">
                <a:srgbClr val="1389A6"/>
              </a:gs>
              <a:gs pos="72000">
                <a:srgbClr val="50B8DA"/>
              </a:gs>
              <a:gs pos="100000">
                <a:srgbClr val="7FC4DD"/>
              </a:gs>
            </a:gsLst>
            <a:lin ang="16200000"/>
          </a:gradFill>
          <a:ln w="3175" cap="rnd">
            <a:solidFill>
              <a:srgbClr val="1E768C"/>
            </a:solidFill>
            <a:miter lim="800000"/>
            <a:headEnd/>
            <a:tailEnd/>
          </a:ln>
          <a:effectLst>
            <a:outerShdw blurRad="63500" dist="26940" dir="5400000" rotWithShape="0">
              <a:srgbClr val="000000">
                <a:alpha val="45998"/>
              </a:srgbClr>
            </a:outerShdw>
          </a:effectLst>
        </p:spPr>
        <p:txBody>
          <a:bodyPr anchor="ctr"/>
          <a:lstStyle>
            <a:extLst/>
          </a:lstStyle>
          <a:p>
            <a:pPr>
              <a:defRPr/>
            </a:pPr>
            <a:endParaRPr lang="en-US" dirty="0">
              <a:solidFill>
                <a:schemeClr val="lt1"/>
              </a:solidFill>
              <a:latin typeface="+mn-lt"/>
              <a:ea typeface="+mn-ea"/>
            </a:endParaRPr>
          </a:p>
        </p:txBody>
      </p:sp>
      <p:sp>
        <p:nvSpPr>
          <p:cNvPr id="10" name="Chevron 12"/>
          <p:cNvSpPr>
            <a:spLocks noChangeArrowheads="1"/>
          </p:cNvSpPr>
          <p:nvPr/>
        </p:nvSpPr>
        <p:spPr bwMode="auto">
          <a:xfrm>
            <a:off x="8477250" y="4987925"/>
            <a:ext cx="182563" cy="228600"/>
          </a:xfrm>
          <a:prstGeom prst="chevron">
            <a:avLst>
              <a:gd name="adj" fmla="val 50000"/>
            </a:avLst>
          </a:prstGeom>
          <a:gradFill rotWithShape="1">
            <a:gsLst>
              <a:gs pos="0">
                <a:srgbClr val="1389A6"/>
              </a:gs>
              <a:gs pos="72000">
                <a:srgbClr val="50B8DA"/>
              </a:gs>
              <a:gs pos="100000">
                <a:srgbClr val="7FC4DD"/>
              </a:gs>
            </a:gsLst>
            <a:lin ang="16200000"/>
          </a:gradFill>
          <a:ln w="3175" cap="rnd">
            <a:solidFill>
              <a:srgbClr val="1E768C"/>
            </a:solidFill>
            <a:miter lim="800000"/>
            <a:headEnd/>
            <a:tailEnd/>
          </a:ln>
          <a:effectLst>
            <a:outerShdw blurRad="63500" dist="26940" dir="5400000" rotWithShape="0">
              <a:srgbClr val="000000">
                <a:alpha val="45998"/>
              </a:srgbClr>
            </a:outerShdw>
          </a:effectLst>
        </p:spPr>
        <p:txBody>
          <a:bodyPr anchor="ctr"/>
          <a:lstStyle>
            <a:extLst/>
          </a:lstStyle>
          <a:p>
            <a:pPr>
              <a:defRPr/>
            </a:pPr>
            <a:endParaRPr lang="en-US" dirty="0">
              <a:solidFill>
                <a:schemeClr val="lt1"/>
              </a:solidFill>
              <a:latin typeface="+mn-lt"/>
              <a:ea typeface="+mn-ea"/>
            </a:endParaRPr>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dirty="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endParaRPr lang="en-US"/>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endParaRPr lang="en-US"/>
          </a:p>
        </p:txBody>
      </p:sp>
      <p:sp>
        <p:nvSpPr>
          <p:cNvPr id="13" name="Slide Number Placeholder 6"/>
          <p:cNvSpPr>
            <a:spLocks noGrp="1"/>
          </p:cNvSpPr>
          <p:nvPr>
            <p:ph type="sldNum" sz="quarter" idx="12"/>
          </p:nvPr>
        </p:nvSpPr>
        <p:spPr/>
        <p:txBody>
          <a:bodyPr/>
          <a:lstStyle>
            <a:lvl1pPr>
              <a:defRPr/>
            </a:lvl1pPr>
          </a:lstStyle>
          <a:p>
            <a:pPr>
              <a:defRPr/>
            </a:pPr>
            <a:fld id="{F700F68D-6159-4E99-BD9F-AA25AFF092F6}"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transition spd="slow">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dirty="0">
              <a:latin typeface="Arial" charset="0"/>
              <a:ea typeface="+mn-ea"/>
            </a:endParaRPr>
          </a:p>
        </p:txBody>
      </p:sp>
      <p:sp>
        <p:nvSpPr>
          <p:cNvPr id="1027" name="Freeform 11"/>
          <p:cNvSpPr>
            <a:spLocks/>
          </p:cNvSpPr>
          <p:nvPr/>
        </p:nvSpPr>
        <p:spPr bwMode="auto">
          <a:xfrm>
            <a:off x="485775" y="5938838"/>
            <a:ext cx="3690938" cy="933450"/>
          </a:xfrm>
          <a:custGeom>
            <a:avLst/>
            <a:gdLst>
              <a:gd name="T0" fmla="*/ 0 w 5591"/>
              <a:gd name="T1" fmla="*/ 0 h 588"/>
              <a:gd name="T2" fmla="*/ 2147483647 w 5591"/>
              <a:gd name="T3" fmla="*/ 0 h 588"/>
              <a:gd name="T4" fmla="*/ 2147483647 w 5591"/>
              <a:gd name="T5" fmla="*/ 2147483647 h 588"/>
              <a:gd name="T6" fmla="*/ 2147483647 w 5591"/>
              <a:gd name="T7" fmla="*/ 0 h 588"/>
              <a:gd name="T8" fmla="*/ 0 60000 65536"/>
              <a:gd name="T9" fmla="*/ 0 60000 65536"/>
              <a:gd name="T10" fmla="*/ 0 60000 65536"/>
              <a:gd name="T11" fmla="*/ 0 60000 65536"/>
              <a:gd name="T12" fmla="*/ 0 w 5591"/>
              <a:gd name="T13" fmla="*/ 0 h 588"/>
              <a:gd name="T14" fmla="*/ 5591 w 5591"/>
              <a:gd name="T15" fmla="*/ 588 h 588"/>
            </a:gdLst>
            <a:ahLst/>
            <a:cxnLst>
              <a:cxn ang="T8">
                <a:pos x="T0" y="T1"/>
              </a:cxn>
              <a:cxn ang="T9">
                <a:pos x="T2" y="T3"/>
              </a:cxn>
              <a:cxn ang="T10">
                <a:pos x="T4" y="T5"/>
              </a:cxn>
              <a:cxn ang="T11">
                <a:pos x="T6" y="T7"/>
              </a:cxn>
            </a:cxnLst>
            <a:rect l="T12" t="T13" r="T14" b="T15"/>
            <a:pathLst>
              <a:path w="5591" h="588">
                <a:moveTo>
                  <a:pt x="0" y="0"/>
                </a:moveTo>
                <a:lnTo>
                  <a:pt x="5591" y="585"/>
                </a:lnTo>
                <a:lnTo>
                  <a:pt x="4415" y="588"/>
                </a:lnTo>
                <a:lnTo>
                  <a:pt x="12" y="4"/>
                </a:lnTo>
              </a:path>
            </a:pathLst>
          </a:custGeom>
          <a:solidFill>
            <a:srgbClr val="000000"/>
          </a:solidFill>
          <a:ln w="9525" cap="flat" cmpd="sng">
            <a:noFill/>
            <a:prstDash val="solid"/>
            <a:round/>
            <a:headEnd type="none" w="med" len="med"/>
            <a:tailEnd type="none" w="med" len="med"/>
          </a:ln>
        </p:spPr>
        <p:txBody>
          <a:bodyPr/>
          <a:lstStyle/>
          <a:p>
            <a:endParaRPr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1033"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latinLnBrk="0" hangingPunct="1">
              <a:defRPr kumimoji="0" sz="1000">
                <a:solidFill>
                  <a:schemeClr val="tx1"/>
                </a:solidFill>
                <a:latin typeface="Arial" charset="0"/>
                <a:ea typeface="+mn-ea"/>
                <a:cs typeface="+mn-cs"/>
              </a:defRPr>
            </a:lvl1pPr>
            <a:extLst/>
          </a:lstStyle>
          <a:p>
            <a:pPr>
              <a:defRPr/>
            </a:pPr>
            <a:endParaRPr lang="en-US"/>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r" eaLnBrk="1" latinLnBrk="0" hangingPunct="1">
              <a:defRPr kumimoji="0" sz="1000">
                <a:solidFill>
                  <a:schemeClr val="tx1"/>
                </a:solidFill>
                <a:latin typeface="Arial" charset="0"/>
                <a:ea typeface="+mn-ea"/>
                <a:cs typeface="+mn-cs"/>
              </a:defRPr>
            </a:lvl1pPr>
            <a:extLst/>
          </a:lstStyle>
          <a:p>
            <a:pPr>
              <a:defRPr/>
            </a:pPr>
            <a:endParaRPr lang="en-US"/>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wrap="square" lIns="91440" tIns="45720" rIns="91440" bIns="45720" numCol="1" anchor="b" anchorCtr="0" compatLnSpc="1">
            <a:prstTxWarp prst="textNoShape">
              <a:avLst/>
            </a:prstTxWarp>
          </a:bodyPr>
          <a:lstStyle>
            <a:lvl1pPr algn="r">
              <a:defRPr sz="1000"/>
            </a:lvl1pPr>
          </a:lstStyle>
          <a:p>
            <a:pPr>
              <a:defRPr/>
            </a:pPr>
            <a:fld id="{5713AB46-4808-44A1-8047-DBDE88701D5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651" r:id="rId1"/>
    <p:sldLayoutId id="2147484647" r:id="rId2"/>
    <p:sldLayoutId id="2147484652" r:id="rId3"/>
    <p:sldLayoutId id="2147484653" r:id="rId4"/>
    <p:sldLayoutId id="2147484654" r:id="rId5"/>
    <p:sldLayoutId id="2147484655" r:id="rId6"/>
    <p:sldLayoutId id="2147484648" r:id="rId7"/>
    <p:sldLayoutId id="2147484656" r:id="rId8"/>
    <p:sldLayoutId id="2147484657" r:id="rId9"/>
    <p:sldLayoutId id="2147484649" r:id="rId10"/>
    <p:sldLayoutId id="2147484650" r:id="rId11"/>
  </p:sldLayoutIdLst>
  <p:transition spd="slow">
    <p:fade thruBlk="1"/>
  </p:transition>
  <p:timing>
    <p:tnLst>
      <p:par>
        <p:cTn id="1" dur="indefinite" restart="never" nodeType="tmRoot"/>
      </p:par>
    </p:tnLst>
  </p:timing>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ＭＳ Ｐゴシック" charset="0"/>
          <a:cs typeface="ＭＳ Ｐゴシック" charset="0"/>
        </a:defRPr>
      </a:lvl1pPr>
      <a:lvl2pPr algn="l" rtl="0" eaLnBrk="0" fontAlgn="base" hangingPunct="0">
        <a:spcBef>
          <a:spcPct val="0"/>
        </a:spcBef>
        <a:spcAft>
          <a:spcPct val="0"/>
        </a:spcAft>
        <a:defRPr sz="4100" b="1">
          <a:solidFill>
            <a:schemeClr val="tx2"/>
          </a:solidFill>
          <a:latin typeface="Lucida Sans Unicode" pitchFamily="34" charset="0"/>
          <a:ea typeface="ＭＳ Ｐゴシック" charset="0"/>
          <a:cs typeface="ＭＳ Ｐゴシック" charset="0"/>
        </a:defRPr>
      </a:lvl2pPr>
      <a:lvl3pPr algn="l" rtl="0" eaLnBrk="0" fontAlgn="base" hangingPunct="0">
        <a:spcBef>
          <a:spcPct val="0"/>
        </a:spcBef>
        <a:spcAft>
          <a:spcPct val="0"/>
        </a:spcAft>
        <a:defRPr sz="4100" b="1">
          <a:solidFill>
            <a:schemeClr val="tx2"/>
          </a:solidFill>
          <a:latin typeface="Lucida Sans Unicode" pitchFamily="34" charset="0"/>
          <a:ea typeface="ＭＳ Ｐゴシック" charset="0"/>
          <a:cs typeface="ＭＳ Ｐゴシック" charset="0"/>
        </a:defRPr>
      </a:lvl3pPr>
      <a:lvl4pPr algn="l" rtl="0" eaLnBrk="0" fontAlgn="base" hangingPunct="0">
        <a:spcBef>
          <a:spcPct val="0"/>
        </a:spcBef>
        <a:spcAft>
          <a:spcPct val="0"/>
        </a:spcAft>
        <a:defRPr sz="4100" b="1">
          <a:solidFill>
            <a:schemeClr val="tx2"/>
          </a:solidFill>
          <a:latin typeface="Lucida Sans Unicode" pitchFamily="34" charset="0"/>
          <a:ea typeface="ＭＳ Ｐゴシック" charset="0"/>
          <a:cs typeface="ＭＳ Ｐゴシック" charset="0"/>
        </a:defRPr>
      </a:lvl4pPr>
      <a:lvl5pPr algn="l" rtl="0" eaLnBrk="0" fontAlgn="base" hangingPunct="0">
        <a:spcBef>
          <a:spcPct val="0"/>
        </a:spcBef>
        <a:spcAft>
          <a:spcPct val="0"/>
        </a:spcAft>
        <a:defRPr sz="4100" b="1">
          <a:solidFill>
            <a:schemeClr val="tx2"/>
          </a:solidFill>
          <a:latin typeface="Lucida Sans Unicode" pitchFamily="34" charset="0"/>
          <a:ea typeface="ＭＳ Ｐゴシック" charset="0"/>
          <a:cs typeface="ＭＳ Ｐゴシック"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ＭＳ Ｐゴシック" charset="0"/>
          <a:cs typeface="ＭＳ Ｐゴシック" charset="0"/>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ＭＳ Ｐゴシック" charset="0"/>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ＭＳ Ｐゴシック" charset="0"/>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ＭＳ Ｐゴシック" charset="0"/>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ＭＳ Ｐゴシック" charset="0"/>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ritter.tea.state.tx.us/special.ed/guidance/"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1" descr="Seal3light.jpg"/>
          <p:cNvPicPr>
            <a:picLocks noChangeAspect="1"/>
          </p:cNvPicPr>
          <p:nvPr/>
        </p:nvPicPr>
        <p:blipFill>
          <a:blip r:embed="rId3" cstate="print"/>
          <a:srcRect/>
          <a:stretch>
            <a:fillRect/>
          </a:stretch>
        </p:blipFill>
        <p:spPr bwMode="auto">
          <a:xfrm>
            <a:off x="161925" y="0"/>
            <a:ext cx="4410075" cy="4419600"/>
          </a:xfrm>
          <a:prstGeom prst="rect">
            <a:avLst/>
          </a:prstGeom>
          <a:noFill/>
          <a:ln w="9525">
            <a:noFill/>
            <a:miter lim="800000"/>
            <a:headEnd/>
            <a:tailEnd/>
          </a:ln>
        </p:spPr>
      </p:pic>
      <p:cxnSp>
        <p:nvCxnSpPr>
          <p:cNvPr id="9219" name="Straight Connector 5"/>
          <p:cNvCxnSpPr>
            <a:cxnSpLocks noChangeShapeType="1"/>
          </p:cNvCxnSpPr>
          <p:nvPr/>
        </p:nvCxnSpPr>
        <p:spPr bwMode="auto">
          <a:xfrm>
            <a:off x="4876800" y="3581400"/>
            <a:ext cx="3827463" cy="0"/>
          </a:xfrm>
          <a:prstGeom prst="line">
            <a:avLst/>
          </a:prstGeom>
          <a:noFill/>
          <a:ln w="55000" cmpd="thickThin">
            <a:solidFill>
              <a:schemeClr val="accent1"/>
            </a:solidFill>
            <a:round/>
            <a:headEnd/>
            <a:tailEnd/>
          </a:ln>
          <a:effectLst>
            <a:outerShdw dist="38100" dir="5400000" rotWithShape="0">
              <a:srgbClr val="808080">
                <a:alpha val="34998"/>
              </a:srgbClr>
            </a:outerShdw>
          </a:effectLst>
        </p:spPr>
      </p:cxnSp>
      <p:sp>
        <p:nvSpPr>
          <p:cNvPr id="9220" name="TextBox 7"/>
          <p:cNvSpPr txBox="1">
            <a:spLocks noChangeArrowheads="1"/>
          </p:cNvSpPr>
          <p:nvPr/>
        </p:nvSpPr>
        <p:spPr bwMode="auto">
          <a:xfrm>
            <a:off x="3419475" y="4005263"/>
            <a:ext cx="5329238" cy="523875"/>
          </a:xfrm>
          <a:prstGeom prst="rect">
            <a:avLst/>
          </a:prstGeom>
          <a:noFill/>
          <a:ln w="9525">
            <a:noFill/>
            <a:miter lim="800000"/>
            <a:headEnd/>
            <a:tailEnd/>
          </a:ln>
        </p:spPr>
        <p:txBody>
          <a:bodyPr>
            <a:spAutoFit/>
          </a:bodyPr>
          <a:lstStyle/>
          <a:p>
            <a:pPr algn="r"/>
            <a:r>
              <a:rPr lang="en-US" sz="1600"/>
              <a:t>The Houston Independent School District</a:t>
            </a:r>
          </a:p>
          <a:p>
            <a:pPr algn="r"/>
            <a:r>
              <a:rPr lang="en-US"/>
              <a:t>Office of Special Education Services</a:t>
            </a:r>
          </a:p>
        </p:txBody>
      </p:sp>
      <p:sp>
        <p:nvSpPr>
          <p:cNvPr id="9" name="Title 1"/>
          <p:cNvSpPr txBox="1">
            <a:spLocks/>
          </p:cNvSpPr>
          <p:nvPr/>
        </p:nvSpPr>
        <p:spPr>
          <a:xfrm>
            <a:off x="1828800" y="1905000"/>
            <a:ext cx="6858000" cy="1600200"/>
          </a:xfrm>
          <a:prstGeom prst="rect">
            <a:avLst/>
          </a:prstGeom>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algn="l" rtl="0" fontAlgn="base">
              <a:spcBef>
                <a:spcPct val="0"/>
              </a:spcBef>
              <a:spcAft>
                <a:spcPct val="0"/>
              </a:spcAft>
              <a:defRPr sz="4400" b="1">
                <a:solidFill>
                  <a:schemeClr val="tx2"/>
                </a:solidFill>
                <a:effectLst>
                  <a:outerShdw blurRad="50800" dist="38100" dir="2700000" algn="tl" rotWithShape="0">
                    <a:schemeClr val="accent5">
                      <a:lumMod val="50000"/>
                      <a:alpha val="40000"/>
                    </a:schemeClr>
                  </a:outerShdw>
                </a:effectLst>
                <a:latin typeface="Perpetua Titling MT"/>
                <a:ea typeface="+mj-ea"/>
                <a:cs typeface="Perpetua Titling MT"/>
              </a:defRPr>
            </a:lvl1pPr>
            <a:lvl2pPr algn="ctr" rtl="0" fontAlgn="base">
              <a:spcBef>
                <a:spcPct val="0"/>
              </a:spcBef>
              <a:spcAft>
                <a:spcPct val="0"/>
              </a:spcAft>
              <a:defRPr sz="4400">
                <a:solidFill>
                  <a:schemeClr val="tx2"/>
                </a:solidFill>
                <a:latin typeface="Arial" charset="0"/>
                <a:ea typeface="ＭＳ Ｐゴシック" charset="0"/>
                <a:cs typeface="Arial" charset="0"/>
              </a:defRPr>
            </a:lvl2pPr>
            <a:lvl3pPr algn="ctr" rtl="0" fontAlgn="base">
              <a:spcBef>
                <a:spcPct val="0"/>
              </a:spcBef>
              <a:spcAft>
                <a:spcPct val="0"/>
              </a:spcAft>
              <a:defRPr sz="4400">
                <a:solidFill>
                  <a:schemeClr val="tx2"/>
                </a:solidFill>
                <a:latin typeface="Arial" charset="0"/>
                <a:ea typeface="ＭＳ Ｐゴシック" charset="0"/>
                <a:cs typeface="Arial" charset="0"/>
              </a:defRPr>
            </a:lvl3pPr>
            <a:lvl4pPr algn="ctr" rtl="0" fontAlgn="base">
              <a:spcBef>
                <a:spcPct val="0"/>
              </a:spcBef>
              <a:spcAft>
                <a:spcPct val="0"/>
              </a:spcAft>
              <a:defRPr sz="4400">
                <a:solidFill>
                  <a:schemeClr val="tx2"/>
                </a:solidFill>
                <a:latin typeface="Arial" charset="0"/>
                <a:ea typeface="ＭＳ Ｐゴシック" charset="0"/>
                <a:cs typeface="Arial" charset="0"/>
              </a:defRPr>
            </a:lvl4pPr>
            <a:lvl5pPr algn="ctr" rtl="0" fontAlgn="base">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ea typeface="ＭＳ Ｐゴシック" charset="0"/>
                <a:cs typeface="Arial" charset="0"/>
              </a:defRPr>
            </a:lvl6pPr>
            <a:lvl7pPr marL="914400" algn="ctr" rtl="0" fontAlgn="base">
              <a:spcBef>
                <a:spcPct val="0"/>
              </a:spcBef>
              <a:spcAft>
                <a:spcPct val="0"/>
              </a:spcAft>
              <a:defRPr sz="4400">
                <a:solidFill>
                  <a:schemeClr val="tx2"/>
                </a:solidFill>
                <a:latin typeface="Arial" charset="0"/>
                <a:ea typeface="ＭＳ Ｐゴシック" charset="0"/>
                <a:cs typeface="Arial" charset="0"/>
              </a:defRPr>
            </a:lvl7pPr>
            <a:lvl8pPr marL="1371600" algn="ctr" rtl="0" fontAlgn="base">
              <a:spcBef>
                <a:spcPct val="0"/>
              </a:spcBef>
              <a:spcAft>
                <a:spcPct val="0"/>
              </a:spcAft>
              <a:defRPr sz="4400">
                <a:solidFill>
                  <a:schemeClr val="tx2"/>
                </a:solidFill>
                <a:latin typeface="Arial" charset="0"/>
                <a:ea typeface="ＭＳ Ｐゴシック" charset="0"/>
                <a:cs typeface="Arial" charset="0"/>
              </a:defRPr>
            </a:lvl8pPr>
            <a:lvl9pPr marL="1828800" algn="ctr" rtl="0" fontAlgn="base">
              <a:spcBef>
                <a:spcPct val="0"/>
              </a:spcBef>
              <a:spcAft>
                <a:spcPct val="0"/>
              </a:spcAft>
              <a:defRPr sz="4400">
                <a:solidFill>
                  <a:schemeClr val="tx2"/>
                </a:solidFill>
                <a:latin typeface="Arial" charset="0"/>
                <a:ea typeface="ＭＳ Ｐゴシック" charset="0"/>
                <a:cs typeface="Arial" charset="0"/>
              </a:defRPr>
            </a:lvl9pPr>
          </a:lstStyle>
          <a:p>
            <a:pPr algn="r">
              <a:defRPr/>
            </a:pPr>
            <a:r>
              <a:rPr lang="en-US" sz="4000" i="1" dirty="0" smtClean="0">
                <a:ln w="11430"/>
                <a:solidFill>
                  <a:srgbClr val="000099"/>
                </a:solidFill>
                <a:effectLst/>
                <a:latin typeface="Impact"/>
                <a:cs typeface="Impact"/>
              </a:rPr>
              <a:t>Amount, Frequency, Duration and Location</a:t>
            </a:r>
          </a:p>
        </p:txBody>
      </p:sp>
      <p:sp>
        <p:nvSpPr>
          <p:cNvPr id="9222" name="Rectangle 5"/>
          <p:cNvSpPr>
            <a:spLocks noChangeArrowheads="1"/>
          </p:cNvSpPr>
          <p:nvPr/>
        </p:nvSpPr>
        <p:spPr bwMode="auto">
          <a:xfrm>
            <a:off x="4876800" y="6034088"/>
            <a:ext cx="4267200" cy="400050"/>
          </a:xfrm>
          <a:prstGeom prst="rect">
            <a:avLst/>
          </a:prstGeom>
          <a:noFill/>
          <a:ln w="9525">
            <a:noFill/>
            <a:miter lim="800000"/>
            <a:headEnd/>
            <a:tailEnd/>
          </a:ln>
        </p:spPr>
        <p:txBody>
          <a:bodyPr>
            <a:spAutoFit/>
          </a:bodyPr>
          <a:lstStyle/>
          <a:p>
            <a:r>
              <a:rPr lang="en-US" sz="1000"/>
              <a:t>Developed by the Office of Special Education Services, Houston ISD </a:t>
            </a:r>
          </a:p>
          <a:p>
            <a:r>
              <a:rPr lang="en-US" sz="1000"/>
              <a:t>                                                                                          Houston, TX</a:t>
            </a:r>
          </a:p>
        </p:txBody>
      </p:sp>
    </p:spTree>
  </p:cSld>
  <p:clrMapOvr>
    <a:masterClrMapping/>
  </p:clrMapOvr>
  <p:transition spd="slow">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182880"/>
            <a:ext cx="7086600" cy="1111664"/>
          </a:xfrm>
        </p:spPr>
        <p:txBody>
          <a:bodyPr>
            <a:normAutofit fontScale="90000"/>
          </a:bodyPr>
          <a:lstStyle/>
          <a:p>
            <a:pPr eaLnBrk="1" fontAlgn="auto" hangingPunct="1">
              <a:spcAft>
                <a:spcPts val="0"/>
              </a:spcAft>
              <a:defRPr/>
            </a:pPr>
            <a:r>
              <a:rPr lang="en-US" dirty="0" smtClean="0">
                <a:solidFill>
                  <a:srgbClr val="000099"/>
                </a:solidFill>
              </a:rPr>
              <a:t>Supplementary Aids and Services</a:t>
            </a:r>
            <a:endParaRPr lang="en-US" dirty="0">
              <a:solidFill>
                <a:srgbClr val="000099"/>
              </a:solidFill>
            </a:endParaRPr>
          </a:p>
        </p:txBody>
      </p:sp>
      <p:sp>
        <p:nvSpPr>
          <p:cNvPr id="18435" name="Content Placeholder 2"/>
          <p:cNvSpPr>
            <a:spLocks noGrp="1"/>
          </p:cNvSpPr>
          <p:nvPr>
            <p:ph idx="1"/>
          </p:nvPr>
        </p:nvSpPr>
        <p:spPr>
          <a:xfrm>
            <a:off x="914400" y="1447800"/>
            <a:ext cx="6096000" cy="4267200"/>
          </a:xfrm>
        </p:spPr>
        <p:txBody>
          <a:bodyPr/>
          <a:lstStyle/>
          <a:p>
            <a:pPr eaLnBrk="1" hangingPunct="1"/>
            <a:r>
              <a:rPr lang="en-US" sz="2400" smtClean="0">
                <a:ea typeface="ＭＳ Ｐゴシック" charset="-128"/>
              </a:rPr>
              <a:t>to enable students with disabilities to be educated with nondisabled students to the maximum extent appropriate:</a:t>
            </a:r>
          </a:p>
          <a:p>
            <a:pPr lvl="3" eaLnBrk="1" hangingPunct="1">
              <a:buClr>
                <a:srgbClr val="000099"/>
              </a:buClr>
            </a:pPr>
            <a:r>
              <a:rPr lang="en-US" sz="2000" smtClean="0">
                <a:ea typeface="ＭＳ Ｐゴシック" charset="-128"/>
              </a:rPr>
              <a:t>accommodations and modifications to the curriculum,</a:t>
            </a:r>
          </a:p>
          <a:p>
            <a:pPr lvl="3" eaLnBrk="1" hangingPunct="1">
              <a:buClr>
                <a:srgbClr val="000099"/>
              </a:buClr>
            </a:pPr>
            <a:r>
              <a:rPr lang="en-US" sz="2000" smtClean="0">
                <a:ea typeface="ＭＳ Ｐゴシック" charset="-128"/>
              </a:rPr>
              <a:t>support and training for staff, </a:t>
            </a:r>
          </a:p>
          <a:p>
            <a:pPr lvl="3" eaLnBrk="1" hangingPunct="1">
              <a:buClr>
                <a:srgbClr val="000099"/>
              </a:buClr>
            </a:pPr>
            <a:r>
              <a:rPr lang="en-US" sz="2000" smtClean="0">
                <a:ea typeface="ＭＳ Ｐゴシック" charset="-128"/>
              </a:rPr>
              <a:t>environmental supports (preferential seating, physical arrangement of rooms,</a:t>
            </a:r>
          </a:p>
          <a:p>
            <a:pPr lvl="3" eaLnBrk="1" hangingPunct="1">
              <a:buClr>
                <a:srgbClr val="000099"/>
              </a:buClr>
            </a:pPr>
            <a:r>
              <a:rPr lang="en-US" sz="2000" smtClean="0">
                <a:ea typeface="ＭＳ Ｐゴシック" charset="-128"/>
              </a:rPr>
              <a:t>specialized equipment (wheelchairs, augmentative communication devices)</a:t>
            </a:r>
          </a:p>
          <a:p>
            <a:pPr eaLnBrk="1" hangingPunct="1"/>
            <a:endParaRPr lang="en-US" smtClean="0">
              <a:ea typeface="ＭＳ Ｐゴシック" charset="-128"/>
            </a:endParaRPr>
          </a:p>
        </p:txBody>
      </p:sp>
      <p:pic>
        <p:nvPicPr>
          <p:cNvPr id="18436" name="Picture 1" descr="Seal3light.jpg"/>
          <p:cNvPicPr>
            <a:picLocks noChangeAspect="1"/>
          </p:cNvPicPr>
          <p:nvPr/>
        </p:nvPicPr>
        <p:blipFill>
          <a:blip r:embed="rId3" cstate="print"/>
          <a:srcRect/>
          <a:stretch>
            <a:fillRect/>
          </a:stretch>
        </p:blipFill>
        <p:spPr bwMode="auto">
          <a:xfrm>
            <a:off x="0" y="0"/>
            <a:ext cx="1362075" cy="1295400"/>
          </a:xfrm>
          <a:prstGeom prst="rect">
            <a:avLst/>
          </a:prstGeom>
          <a:noFill/>
          <a:ln w="9525">
            <a:noFill/>
            <a:miter lim="800000"/>
            <a:headEnd/>
            <a:tailEnd/>
          </a:ln>
        </p:spPr>
      </p:pic>
      <p:sp>
        <p:nvSpPr>
          <p:cNvPr id="4" name="Footer Placeholder 3"/>
          <p:cNvSpPr>
            <a:spLocks noGrp="1"/>
          </p:cNvSpPr>
          <p:nvPr>
            <p:ph type="ftr" sz="quarter" idx="11"/>
          </p:nvPr>
        </p:nvSpPr>
        <p:spPr>
          <a:xfrm>
            <a:off x="5867400" y="6248400"/>
            <a:ext cx="2895600" cy="365125"/>
          </a:xfrm>
        </p:spPr>
        <p:txBody>
          <a:bodyPr/>
          <a:lstStyle/>
          <a:p>
            <a:pPr>
              <a:defRPr/>
            </a:pPr>
            <a:r>
              <a:rPr lang="en-US" dirty="0"/>
              <a:t>Developed by the Office of Special Education Services, Houston ISD Houston, TX</a:t>
            </a:r>
          </a:p>
        </p:txBody>
      </p:sp>
    </p:spTree>
  </p:cSld>
  <p:clrMapOvr>
    <a:masterClrMapping/>
  </p:clrMapOvr>
  <p:transition spd="slow">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2075" y="152401"/>
            <a:ext cx="7553325" cy="1143000"/>
          </a:xfrm>
        </p:spPr>
        <p:txBody>
          <a:bodyPr>
            <a:normAutofit fontScale="90000"/>
          </a:bodyPr>
          <a:lstStyle/>
          <a:p>
            <a:pPr eaLnBrk="1" fontAlgn="auto" hangingPunct="1">
              <a:spcAft>
                <a:spcPts val="0"/>
              </a:spcAft>
              <a:defRPr/>
            </a:pPr>
            <a:r>
              <a:rPr lang="en-US" dirty="0" smtClean="0">
                <a:solidFill>
                  <a:srgbClr val="000099"/>
                </a:solidFill>
              </a:rPr>
              <a:t>Program Modifications and Supports for School Personnel</a:t>
            </a:r>
            <a:endParaRPr lang="en-US" dirty="0">
              <a:solidFill>
                <a:srgbClr val="000099"/>
              </a:solidFill>
            </a:endParaRPr>
          </a:p>
        </p:txBody>
      </p:sp>
      <p:sp>
        <p:nvSpPr>
          <p:cNvPr id="19459" name="Content Placeholder 2"/>
          <p:cNvSpPr>
            <a:spLocks noGrp="1"/>
          </p:cNvSpPr>
          <p:nvPr>
            <p:ph idx="1"/>
          </p:nvPr>
        </p:nvSpPr>
        <p:spPr>
          <a:xfrm>
            <a:off x="1143000" y="1676400"/>
            <a:ext cx="7315200" cy="3962400"/>
          </a:xfrm>
        </p:spPr>
        <p:txBody>
          <a:bodyPr/>
          <a:lstStyle/>
          <a:p>
            <a:pPr eaLnBrk="1" hangingPunct="1"/>
            <a:r>
              <a:rPr lang="en-US" sz="2800" smtClean="0">
                <a:ea typeface="ＭＳ Ｐゴシック" charset="-128"/>
              </a:rPr>
              <a:t>Federal and state laws describe Program Modifications as:</a:t>
            </a:r>
          </a:p>
          <a:p>
            <a:pPr lvl="1" eaLnBrk="1" hangingPunct="1"/>
            <a:r>
              <a:rPr lang="en-US" sz="2400" b="1" i="1" smtClean="0">
                <a:ea typeface="ＭＳ Ｐゴシック" charset="-128"/>
              </a:rPr>
              <a:t>what</a:t>
            </a:r>
            <a:r>
              <a:rPr lang="en-US" sz="2400" b="1" smtClean="0">
                <a:ea typeface="ＭＳ Ｐゴシック" charset="-128"/>
              </a:rPr>
              <a:t>  </a:t>
            </a:r>
            <a:r>
              <a:rPr lang="en-US" sz="2400" smtClean="0">
                <a:ea typeface="ＭＳ Ｐゴシック" charset="-128"/>
              </a:rPr>
              <a:t>a student is taught and/or </a:t>
            </a:r>
            <a:r>
              <a:rPr lang="en-US" sz="2400" b="1" i="1" smtClean="0">
                <a:ea typeface="ＭＳ Ｐゴシック" charset="-128"/>
              </a:rPr>
              <a:t>how</a:t>
            </a:r>
            <a:r>
              <a:rPr lang="en-US" sz="2400" smtClean="0">
                <a:ea typeface="ＭＳ Ｐゴシック" charset="-128"/>
              </a:rPr>
              <a:t>  a student engages the work at school</a:t>
            </a:r>
          </a:p>
          <a:p>
            <a:pPr eaLnBrk="1" hangingPunct="1"/>
            <a:endParaRPr lang="en-US" sz="1100" smtClean="0">
              <a:ea typeface="ＭＳ Ｐゴシック" charset="-128"/>
            </a:endParaRPr>
          </a:p>
          <a:p>
            <a:pPr eaLnBrk="1" hangingPunct="1"/>
            <a:r>
              <a:rPr lang="en-US" sz="2800" smtClean="0">
                <a:ea typeface="ＭＳ Ｐゴシック" charset="-128"/>
              </a:rPr>
              <a:t>Federal and state laws describe Supports for School Personnel as:</a:t>
            </a:r>
          </a:p>
          <a:p>
            <a:pPr lvl="1" eaLnBrk="1" hangingPunct="1"/>
            <a:r>
              <a:rPr lang="en-US" sz="2400" smtClean="0">
                <a:ea typeface="ＭＳ Ｐゴシック" charset="-128"/>
              </a:rPr>
              <a:t>as services or activities provided to school staff to help them help the student to be successful</a:t>
            </a:r>
          </a:p>
          <a:p>
            <a:pPr algn="r" eaLnBrk="1" hangingPunct="1"/>
            <a:endParaRPr lang="en-US" smtClean="0">
              <a:ea typeface="ＭＳ Ｐゴシック" charset="-128"/>
            </a:endParaRPr>
          </a:p>
        </p:txBody>
      </p:sp>
      <p:pic>
        <p:nvPicPr>
          <p:cNvPr id="19460" name="Picture 1" descr="Seal3light.jpg"/>
          <p:cNvPicPr>
            <a:picLocks noChangeAspect="1"/>
          </p:cNvPicPr>
          <p:nvPr/>
        </p:nvPicPr>
        <p:blipFill>
          <a:blip r:embed="rId3" cstate="print"/>
          <a:srcRect/>
          <a:stretch>
            <a:fillRect/>
          </a:stretch>
        </p:blipFill>
        <p:spPr bwMode="auto">
          <a:xfrm>
            <a:off x="0" y="0"/>
            <a:ext cx="1362075" cy="1295400"/>
          </a:xfrm>
          <a:prstGeom prst="rect">
            <a:avLst/>
          </a:prstGeom>
          <a:noFill/>
          <a:ln w="9525">
            <a:noFill/>
            <a:miter lim="800000"/>
            <a:headEnd/>
            <a:tailEnd/>
          </a:ln>
        </p:spPr>
      </p:pic>
      <p:sp>
        <p:nvSpPr>
          <p:cNvPr id="8" name="Footer Placeholder 2"/>
          <p:cNvSpPr>
            <a:spLocks noGrp="1"/>
          </p:cNvSpPr>
          <p:nvPr>
            <p:ph type="ftr" sz="quarter" idx="11"/>
          </p:nvPr>
        </p:nvSpPr>
        <p:spPr>
          <a:xfrm>
            <a:off x="5791200" y="6248400"/>
            <a:ext cx="2895600" cy="365125"/>
          </a:xfrm>
        </p:spPr>
        <p:txBody>
          <a:bodyPr/>
          <a:lstStyle/>
          <a:p>
            <a:pPr>
              <a:defRPr/>
            </a:pPr>
            <a:r>
              <a:rPr lang="en-US" dirty="0"/>
              <a:t>Developed by the Office of Special Education Services, Houston ISD Houston, TX</a:t>
            </a:r>
          </a:p>
        </p:txBody>
      </p:sp>
    </p:spTree>
  </p:cSld>
  <p:clrMapOvr>
    <a:masterClrMapping/>
  </p:clrMapOvr>
  <p:transition spd="slow">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182563"/>
            <a:ext cx="7086600" cy="1111250"/>
          </a:xfrm>
        </p:spPr>
        <p:txBody>
          <a:bodyPr>
            <a:normAutofit fontScale="90000"/>
          </a:bodyPr>
          <a:lstStyle/>
          <a:p>
            <a:pPr eaLnBrk="1" fontAlgn="auto" hangingPunct="1">
              <a:spcAft>
                <a:spcPts val="0"/>
              </a:spcAft>
              <a:defRPr/>
            </a:pPr>
            <a:r>
              <a:rPr lang="en-US" dirty="0" smtClean="0">
                <a:solidFill>
                  <a:srgbClr val="000099"/>
                </a:solidFill>
              </a:rPr>
              <a:t>Reviewing What You </a:t>
            </a:r>
            <a:r>
              <a:rPr lang="en-US" dirty="0">
                <a:solidFill>
                  <a:srgbClr val="000099"/>
                </a:solidFill>
              </a:rPr>
              <a:t>H</a:t>
            </a:r>
            <a:r>
              <a:rPr lang="en-US" dirty="0" smtClean="0">
                <a:solidFill>
                  <a:srgbClr val="000099"/>
                </a:solidFill>
              </a:rPr>
              <a:t>ave Learned</a:t>
            </a:r>
            <a:endParaRPr lang="en-US" dirty="0">
              <a:solidFill>
                <a:srgbClr val="000099"/>
              </a:solidFill>
            </a:endParaRPr>
          </a:p>
        </p:txBody>
      </p:sp>
      <p:sp>
        <p:nvSpPr>
          <p:cNvPr id="17411" name="Content Placeholder 2"/>
          <p:cNvSpPr>
            <a:spLocks noGrp="1"/>
          </p:cNvSpPr>
          <p:nvPr>
            <p:ph idx="1"/>
          </p:nvPr>
        </p:nvSpPr>
        <p:spPr>
          <a:xfrm>
            <a:off x="914400" y="1600200"/>
            <a:ext cx="7620000" cy="4343400"/>
          </a:xfrm>
        </p:spPr>
        <p:txBody>
          <a:bodyPr/>
          <a:lstStyle/>
          <a:p>
            <a:pPr eaLnBrk="1" hangingPunct="1">
              <a:defRPr/>
            </a:pPr>
            <a:r>
              <a:rPr lang="en-US" sz="2500" dirty="0" smtClean="0">
                <a:ea typeface="ＭＳ Ｐゴシック" charset="-128"/>
              </a:rPr>
              <a:t>Supports and services on the IEP are based on the student’s unique educational needs.</a:t>
            </a:r>
          </a:p>
          <a:p>
            <a:pPr eaLnBrk="1" hangingPunct="1">
              <a:defRPr/>
            </a:pPr>
            <a:endParaRPr lang="en-US" sz="1100" dirty="0" smtClean="0">
              <a:ea typeface="ＭＳ Ｐゴシック" charset="-128"/>
            </a:endParaRPr>
          </a:p>
          <a:p>
            <a:pPr eaLnBrk="1" hangingPunct="1">
              <a:defRPr/>
            </a:pPr>
            <a:r>
              <a:rPr lang="en-US" sz="2500" dirty="0" smtClean="0">
                <a:ea typeface="ＭＳ Ｐゴシック" charset="-128"/>
              </a:rPr>
              <a:t>The IEP must clearly state the amount of time and resources committed to each support and service.</a:t>
            </a:r>
          </a:p>
          <a:p>
            <a:pPr eaLnBrk="1" hangingPunct="1">
              <a:defRPr/>
            </a:pPr>
            <a:endParaRPr lang="en-US" sz="1050" dirty="0" smtClean="0">
              <a:ea typeface="ＭＳ Ｐゴシック" charset="-128"/>
            </a:endParaRPr>
          </a:p>
          <a:p>
            <a:pPr eaLnBrk="1" hangingPunct="1">
              <a:defRPr/>
            </a:pPr>
            <a:r>
              <a:rPr lang="en-US" sz="2500" dirty="0" smtClean="0">
                <a:ea typeface="ＭＳ Ｐゴシック" charset="-128"/>
              </a:rPr>
              <a:t>The IEP must clearly describe the school district’s commitment of resources to the student, parents, and all persons involved in developing and implementing the IEP.</a:t>
            </a:r>
          </a:p>
          <a:p>
            <a:pPr eaLnBrk="1" hangingPunct="1">
              <a:defRPr/>
            </a:pPr>
            <a:endParaRPr lang="en-US" dirty="0" smtClean="0">
              <a:ea typeface="ＭＳ Ｐゴシック" charset="-128"/>
            </a:endParaRPr>
          </a:p>
        </p:txBody>
      </p:sp>
      <p:sp>
        <p:nvSpPr>
          <p:cNvPr id="3" name="Footer Placeholder 2"/>
          <p:cNvSpPr>
            <a:spLocks noGrp="1"/>
          </p:cNvSpPr>
          <p:nvPr>
            <p:ph type="ftr" sz="quarter" idx="11"/>
          </p:nvPr>
        </p:nvSpPr>
        <p:spPr>
          <a:xfrm>
            <a:off x="5867400" y="6248400"/>
            <a:ext cx="2895600" cy="365125"/>
          </a:xfrm>
        </p:spPr>
        <p:txBody>
          <a:bodyPr/>
          <a:lstStyle/>
          <a:p>
            <a:pPr>
              <a:defRPr/>
            </a:pPr>
            <a:r>
              <a:rPr lang="en-US" dirty="0"/>
              <a:t>Developed by the Office of Special Education Services, Houston ISD Houston, TX</a:t>
            </a:r>
          </a:p>
        </p:txBody>
      </p:sp>
      <p:pic>
        <p:nvPicPr>
          <p:cNvPr id="20485" name="Picture 1" descr="Seal3light.jpg"/>
          <p:cNvPicPr>
            <a:picLocks noChangeAspect="1"/>
          </p:cNvPicPr>
          <p:nvPr/>
        </p:nvPicPr>
        <p:blipFill>
          <a:blip r:embed="rId3" cstate="print"/>
          <a:srcRect/>
          <a:stretch>
            <a:fillRect/>
          </a:stretch>
        </p:blipFill>
        <p:spPr bwMode="auto">
          <a:xfrm>
            <a:off x="0" y="0"/>
            <a:ext cx="1362075" cy="1295400"/>
          </a:xfrm>
          <a:prstGeom prst="rect">
            <a:avLst/>
          </a:prstGeom>
          <a:noFill/>
          <a:ln w="9525">
            <a:noFill/>
            <a:miter lim="800000"/>
            <a:headEnd/>
            <a:tailEnd/>
          </a:ln>
        </p:spPr>
      </p:pic>
    </p:spTree>
  </p:cSld>
  <p:clrMapOvr>
    <a:masterClrMapping/>
  </p:clrMapOvr>
  <p:transition spd="slow">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152401"/>
            <a:ext cx="7086600" cy="1143000"/>
          </a:xfrm>
        </p:spPr>
        <p:txBody>
          <a:bodyPr>
            <a:noAutofit/>
          </a:bodyPr>
          <a:lstStyle/>
          <a:p>
            <a:pPr eaLnBrk="1" fontAlgn="auto" hangingPunct="1">
              <a:spcAft>
                <a:spcPts val="0"/>
              </a:spcAft>
              <a:defRPr/>
            </a:pPr>
            <a:r>
              <a:rPr lang="en-US" sz="3200" dirty="0" smtClean="0">
                <a:solidFill>
                  <a:srgbClr val="000099"/>
                </a:solidFill>
              </a:rPr>
              <a:t>Amount, Frequency</a:t>
            </a:r>
            <a:r>
              <a:rPr lang="en-US" sz="3200" dirty="0">
                <a:solidFill>
                  <a:srgbClr val="000099"/>
                </a:solidFill>
              </a:rPr>
              <a:t>, Duration, and Location in the IEP</a:t>
            </a:r>
          </a:p>
        </p:txBody>
      </p:sp>
      <p:sp>
        <p:nvSpPr>
          <p:cNvPr id="21507" name="Content Placeholder 2"/>
          <p:cNvSpPr>
            <a:spLocks noGrp="1"/>
          </p:cNvSpPr>
          <p:nvPr>
            <p:ph idx="1"/>
          </p:nvPr>
        </p:nvSpPr>
        <p:spPr>
          <a:xfrm>
            <a:off x="1219200" y="1600200"/>
            <a:ext cx="7086600" cy="4648200"/>
          </a:xfrm>
        </p:spPr>
        <p:txBody>
          <a:bodyPr/>
          <a:lstStyle/>
          <a:p>
            <a:pPr eaLnBrk="1" hangingPunct="1"/>
            <a:r>
              <a:rPr lang="en-US" sz="2800" smtClean="0">
                <a:ea typeface="ＭＳ Ｐゴシック" charset="-128"/>
              </a:rPr>
              <a:t>Federal and state laws indicate that a student’s IEP must include for each service or support, a description of the:</a:t>
            </a:r>
          </a:p>
          <a:p>
            <a:pPr lvl="2" eaLnBrk="1" hangingPunct="1">
              <a:buClr>
                <a:srgbClr val="000099"/>
              </a:buClr>
              <a:buFont typeface="Arial" pitchFamily="34" charset="0"/>
              <a:buChar char="•"/>
            </a:pPr>
            <a:r>
              <a:rPr lang="en-US" sz="2200" smtClean="0">
                <a:ea typeface="ＭＳ Ｐゴシック" charset="-128"/>
              </a:rPr>
              <a:t>Amount (how much)</a:t>
            </a:r>
          </a:p>
          <a:p>
            <a:pPr lvl="2" eaLnBrk="1" hangingPunct="1">
              <a:buClr>
                <a:srgbClr val="000099"/>
              </a:buClr>
              <a:buFont typeface="Arial" pitchFamily="34" charset="0"/>
              <a:buChar char="•"/>
            </a:pPr>
            <a:r>
              <a:rPr lang="en-US" sz="2200" smtClean="0">
                <a:ea typeface="ＭＳ Ｐゴシック" charset="-128"/>
              </a:rPr>
              <a:t>Frequency (how often)</a:t>
            </a:r>
          </a:p>
          <a:p>
            <a:pPr lvl="2" eaLnBrk="1" hangingPunct="1">
              <a:buClr>
                <a:srgbClr val="000099"/>
              </a:buClr>
              <a:buFont typeface="Arial" pitchFamily="34" charset="0"/>
              <a:buChar char="•"/>
            </a:pPr>
            <a:r>
              <a:rPr lang="en-US" sz="2200" smtClean="0">
                <a:ea typeface="ＭＳ Ｐゴシック" charset="-128"/>
              </a:rPr>
              <a:t>Location (type of environment where will the service/support be provided)</a:t>
            </a:r>
          </a:p>
          <a:p>
            <a:pPr lvl="2" eaLnBrk="1" hangingPunct="1">
              <a:buClr>
                <a:srgbClr val="000099"/>
              </a:buClr>
              <a:buFont typeface="Arial" pitchFamily="34" charset="0"/>
              <a:buChar char="•"/>
            </a:pPr>
            <a:r>
              <a:rPr lang="en-US" sz="2200" smtClean="0">
                <a:ea typeface="ＭＳ Ｐゴシック" charset="-128"/>
              </a:rPr>
              <a:t>Duration (how long will the service/support be provided), as well as projected beginning and ending date of the service/support </a:t>
            </a:r>
          </a:p>
          <a:p>
            <a:pPr eaLnBrk="1" hangingPunct="1"/>
            <a:endParaRPr lang="en-US" smtClean="0">
              <a:ea typeface="ＭＳ Ｐゴシック" charset="-128"/>
            </a:endParaRPr>
          </a:p>
        </p:txBody>
      </p:sp>
      <p:sp>
        <p:nvSpPr>
          <p:cNvPr id="3" name="Footer Placeholder 2"/>
          <p:cNvSpPr>
            <a:spLocks noGrp="1"/>
          </p:cNvSpPr>
          <p:nvPr>
            <p:ph type="ftr" sz="quarter" idx="11"/>
          </p:nvPr>
        </p:nvSpPr>
        <p:spPr>
          <a:xfrm>
            <a:off x="5791200" y="6248400"/>
            <a:ext cx="2895600" cy="365125"/>
          </a:xfrm>
        </p:spPr>
        <p:txBody>
          <a:bodyPr/>
          <a:lstStyle/>
          <a:p>
            <a:pPr>
              <a:defRPr/>
            </a:pPr>
            <a:r>
              <a:rPr lang="en-US" dirty="0"/>
              <a:t>Developed by the Office of Special Education Services, Houston ISD Houston, TX</a:t>
            </a:r>
          </a:p>
        </p:txBody>
      </p:sp>
      <p:pic>
        <p:nvPicPr>
          <p:cNvPr id="21509" name="Picture 1" descr="Seal3light.jpg"/>
          <p:cNvPicPr>
            <a:picLocks noChangeAspect="1"/>
          </p:cNvPicPr>
          <p:nvPr/>
        </p:nvPicPr>
        <p:blipFill>
          <a:blip r:embed="rId3" cstate="print"/>
          <a:srcRect/>
          <a:stretch>
            <a:fillRect/>
          </a:stretch>
        </p:blipFill>
        <p:spPr bwMode="auto">
          <a:xfrm>
            <a:off x="0" y="0"/>
            <a:ext cx="1362075" cy="1295400"/>
          </a:xfrm>
          <a:prstGeom prst="rect">
            <a:avLst/>
          </a:prstGeom>
          <a:noFill/>
          <a:ln w="9525">
            <a:noFill/>
            <a:miter lim="800000"/>
            <a:headEnd/>
            <a:tailEnd/>
          </a:ln>
        </p:spPr>
      </p:pic>
    </p:spTree>
  </p:cSld>
  <p:clrMapOvr>
    <a:masterClrMapping/>
  </p:clrMapOvr>
  <p:transition spd="slow">
    <p:fade thruBlk="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381000"/>
            <a:ext cx="7162800" cy="914400"/>
          </a:xfrm>
        </p:spPr>
        <p:txBody>
          <a:bodyPr>
            <a:noAutofit/>
          </a:bodyPr>
          <a:lstStyle/>
          <a:p>
            <a:pPr eaLnBrk="1" fontAlgn="auto" hangingPunct="1">
              <a:spcAft>
                <a:spcPts val="0"/>
              </a:spcAft>
              <a:defRPr/>
            </a:pPr>
            <a:r>
              <a:rPr lang="en-US" sz="3200" dirty="0" smtClean="0">
                <a:solidFill>
                  <a:srgbClr val="000099"/>
                </a:solidFill>
              </a:rPr>
              <a:t>Why are Amount</a:t>
            </a:r>
            <a:r>
              <a:rPr lang="en-US" sz="3200" dirty="0">
                <a:solidFill>
                  <a:srgbClr val="000099"/>
                </a:solidFill>
              </a:rPr>
              <a:t>, Frequency, Duration, and Location in the </a:t>
            </a:r>
            <a:r>
              <a:rPr lang="en-US" sz="3200" dirty="0" smtClean="0">
                <a:solidFill>
                  <a:srgbClr val="000099"/>
                </a:solidFill>
              </a:rPr>
              <a:t>IEP Important?</a:t>
            </a:r>
            <a:endParaRPr lang="en-US" sz="3200" dirty="0">
              <a:solidFill>
                <a:srgbClr val="000099"/>
              </a:solidFill>
            </a:endParaRPr>
          </a:p>
        </p:txBody>
      </p:sp>
      <p:sp>
        <p:nvSpPr>
          <p:cNvPr id="19459" name="Content Placeholder 2"/>
          <p:cNvSpPr>
            <a:spLocks noGrp="1"/>
          </p:cNvSpPr>
          <p:nvPr>
            <p:ph idx="1"/>
          </p:nvPr>
        </p:nvSpPr>
        <p:spPr>
          <a:xfrm>
            <a:off x="1143000" y="1752600"/>
            <a:ext cx="7162800" cy="3810000"/>
          </a:xfrm>
        </p:spPr>
        <p:txBody>
          <a:bodyPr/>
          <a:lstStyle/>
          <a:p>
            <a:pPr eaLnBrk="1" hangingPunct="1">
              <a:defRPr/>
            </a:pPr>
            <a:r>
              <a:rPr lang="en-US" sz="2400" dirty="0" smtClean="0">
                <a:ea typeface="ＭＳ Ｐゴシック" charset="-128"/>
              </a:rPr>
              <a:t>The Texas Education Agency provided guidance for documenting the provision of  special education and related services on the IEP</a:t>
            </a:r>
          </a:p>
          <a:p>
            <a:pPr marL="109537" indent="0" eaLnBrk="1" hangingPunct="1">
              <a:buFont typeface="Wingdings 3" pitchFamily="18" charset="2"/>
              <a:buNone/>
              <a:defRPr/>
            </a:pPr>
            <a:endParaRPr lang="en-US" sz="1400" dirty="0" smtClean="0">
              <a:ea typeface="ＭＳ Ｐゴシック" charset="-128"/>
            </a:endParaRPr>
          </a:p>
          <a:p>
            <a:pPr eaLnBrk="1" hangingPunct="1">
              <a:defRPr/>
            </a:pPr>
            <a:r>
              <a:rPr lang="en-US" sz="2400" dirty="0" smtClean="0">
                <a:ea typeface="ＭＳ Ｐゴシック" charset="-128"/>
              </a:rPr>
              <a:t>The guidance document can be accessed on the TEA website at </a:t>
            </a:r>
            <a:r>
              <a:rPr lang="en-US" sz="2400" dirty="0" smtClean="0">
                <a:ea typeface="ＭＳ Ｐゴシック" charset="-128"/>
                <a:hlinkClick r:id="rId3"/>
              </a:rPr>
              <a:t>http://ritter.tea.state.tx.us/special.ed/guidance/</a:t>
            </a:r>
            <a:endParaRPr lang="en-US" sz="2400" dirty="0" smtClean="0">
              <a:ea typeface="ＭＳ Ｐゴシック" charset="-128"/>
            </a:endParaRPr>
          </a:p>
          <a:p>
            <a:pPr eaLnBrk="1" hangingPunct="1">
              <a:defRPr/>
            </a:pPr>
            <a:endParaRPr lang="en-US" sz="3200" dirty="0" smtClean="0">
              <a:ea typeface="ＭＳ Ｐゴシック" charset="-128"/>
            </a:endParaRPr>
          </a:p>
          <a:p>
            <a:pPr lvl="1" eaLnBrk="1" hangingPunct="1">
              <a:defRPr/>
            </a:pPr>
            <a:r>
              <a:rPr lang="en-US" dirty="0" smtClean="0">
                <a:ea typeface="ＭＳ Ｐゴシック" charset="-128"/>
              </a:rPr>
              <a:t> </a:t>
            </a:r>
          </a:p>
        </p:txBody>
      </p:sp>
      <p:sp>
        <p:nvSpPr>
          <p:cNvPr id="3" name="Footer Placeholder 2"/>
          <p:cNvSpPr>
            <a:spLocks noGrp="1"/>
          </p:cNvSpPr>
          <p:nvPr>
            <p:ph type="ftr" sz="quarter" idx="11"/>
          </p:nvPr>
        </p:nvSpPr>
        <p:spPr>
          <a:xfrm>
            <a:off x="5867400" y="6019800"/>
            <a:ext cx="2895600" cy="517525"/>
          </a:xfrm>
        </p:spPr>
        <p:txBody>
          <a:bodyPr/>
          <a:lstStyle/>
          <a:p>
            <a:pPr>
              <a:defRPr/>
            </a:pPr>
            <a:r>
              <a:rPr lang="en-US" sz="1400" dirty="0"/>
              <a:t>Provided by Texas Education Agency</a:t>
            </a:r>
          </a:p>
        </p:txBody>
      </p:sp>
      <p:pic>
        <p:nvPicPr>
          <p:cNvPr id="22533" name="Picture 1" descr="Seal3light.jpg"/>
          <p:cNvPicPr>
            <a:picLocks noChangeAspect="1"/>
          </p:cNvPicPr>
          <p:nvPr/>
        </p:nvPicPr>
        <p:blipFill>
          <a:blip r:embed="rId4" cstate="print"/>
          <a:srcRect/>
          <a:stretch>
            <a:fillRect/>
          </a:stretch>
        </p:blipFill>
        <p:spPr bwMode="auto">
          <a:xfrm>
            <a:off x="85725" y="0"/>
            <a:ext cx="1362075" cy="1295400"/>
          </a:xfrm>
          <a:prstGeom prst="rect">
            <a:avLst/>
          </a:prstGeom>
          <a:noFill/>
          <a:ln w="9525">
            <a:noFill/>
            <a:miter lim="800000"/>
            <a:headEnd/>
            <a:tailEnd/>
          </a:ln>
        </p:spPr>
      </p:pic>
    </p:spTree>
  </p:cSld>
  <p:clrMapOvr>
    <a:masterClrMapping/>
  </p:clrMapOvr>
  <p:transition spd="slow">
    <p:fade thruBlk="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182563"/>
            <a:ext cx="7010400" cy="1111250"/>
          </a:xfrm>
        </p:spPr>
        <p:txBody>
          <a:bodyPr>
            <a:noAutofit/>
          </a:bodyPr>
          <a:lstStyle/>
          <a:p>
            <a:pPr eaLnBrk="1" fontAlgn="auto" hangingPunct="1">
              <a:spcAft>
                <a:spcPts val="0"/>
              </a:spcAft>
              <a:defRPr/>
            </a:pPr>
            <a:r>
              <a:rPr lang="en-US" sz="3600" dirty="0" smtClean="0">
                <a:solidFill>
                  <a:srgbClr val="000099"/>
                </a:solidFill>
              </a:rPr>
              <a:t>TEA Guidance Related to Frequency</a:t>
            </a:r>
            <a:endParaRPr lang="en-US" sz="3600" dirty="0">
              <a:solidFill>
                <a:srgbClr val="000099"/>
              </a:solidFill>
            </a:endParaRPr>
          </a:p>
        </p:txBody>
      </p:sp>
      <p:sp>
        <p:nvSpPr>
          <p:cNvPr id="23555" name="Content Placeholder 2"/>
          <p:cNvSpPr>
            <a:spLocks noGrp="1"/>
          </p:cNvSpPr>
          <p:nvPr>
            <p:ph idx="1"/>
          </p:nvPr>
        </p:nvSpPr>
        <p:spPr>
          <a:xfrm>
            <a:off x="838200" y="1600200"/>
            <a:ext cx="7239000" cy="4267200"/>
          </a:xfrm>
        </p:spPr>
        <p:txBody>
          <a:bodyPr/>
          <a:lstStyle/>
          <a:p>
            <a:pPr eaLnBrk="1" hangingPunct="1"/>
            <a:r>
              <a:rPr lang="en-US" sz="3200" smtClean="0">
                <a:ea typeface="ＭＳ Ｐゴシック" charset="-128"/>
              </a:rPr>
              <a:t>Frequency-</a:t>
            </a:r>
            <a:r>
              <a:rPr lang="en-US" sz="3200" b="1" i="1" smtClean="0">
                <a:ea typeface="ＭＳ Ｐゴシック" charset="-128"/>
              </a:rPr>
              <a:t>how often </a:t>
            </a:r>
            <a:r>
              <a:rPr lang="en-US" sz="3200" smtClean="0">
                <a:ea typeface="ＭＳ Ｐゴシック" charset="-128"/>
              </a:rPr>
              <a:t>the student will receive the service(s)—number of times per week or day</a:t>
            </a:r>
            <a:endParaRPr lang="en-US" sz="2800" smtClean="0">
              <a:ea typeface="ＭＳ Ｐゴシック" charset="-128"/>
            </a:endParaRPr>
          </a:p>
          <a:p>
            <a:pPr lvl="1" eaLnBrk="1" hangingPunct="1">
              <a:buClrTx/>
              <a:buFont typeface="Arial" pitchFamily="34" charset="0"/>
              <a:buChar char="•"/>
            </a:pPr>
            <a:r>
              <a:rPr lang="en-US" sz="2800" smtClean="0">
                <a:ea typeface="ＭＳ Ｐゴシック" charset="-128"/>
              </a:rPr>
              <a:t>If service is </a:t>
            </a:r>
            <a:r>
              <a:rPr lang="en-US" sz="2800" u="sng" smtClean="0">
                <a:ea typeface="ＭＳ Ｐゴシック" charset="-128"/>
              </a:rPr>
              <a:t>less than daily, then</a:t>
            </a:r>
            <a:r>
              <a:rPr lang="en-US" sz="2800" smtClean="0">
                <a:ea typeface="ＭＳ Ｐゴシック" charset="-128"/>
              </a:rPr>
              <a:t> the conditions for the provision of the services must be clearly specified within the IEP using </a:t>
            </a:r>
            <a:r>
              <a:rPr lang="en-US" sz="2800" u="sng" smtClean="0">
                <a:ea typeface="ＭＳ Ｐゴシック" charset="-128"/>
              </a:rPr>
              <a:t>a weekly reference</a:t>
            </a:r>
          </a:p>
          <a:p>
            <a:pPr lvl="1" eaLnBrk="1" hangingPunct="1"/>
            <a:endParaRPr lang="en-US" sz="1200" smtClean="0">
              <a:ea typeface="ＭＳ Ｐゴシック" charset="-128"/>
            </a:endParaRPr>
          </a:p>
          <a:p>
            <a:pPr eaLnBrk="1" hangingPunct="1"/>
            <a:endParaRPr lang="en-US" smtClean="0">
              <a:ea typeface="ＭＳ Ｐゴシック" charset="-128"/>
            </a:endParaRPr>
          </a:p>
        </p:txBody>
      </p:sp>
      <p:sp>
        <p:nvSpPr>
          <p:cNvPr id="3" name="Footer Placeholder 2"/>
          <p:cNvSpPr>
            <a:spLocks noGrp="1"/>
          </p:cNvSpPr>
          <p:nvPr>
            <p:ph type="ftr" sz="quarter" idx="11"/>
          </p:nvPr>
        </p:nvSpPr>
        <p:spPr>
          <a:xfrm>
            <a:off x="5867400" y="6096000"/>
            <a:ext cx="2895600" cy="441325"/>
          </a:xfrm>
        </p:spPr>
        <p:txBody>
          <a:bodyPr/>
          <a:lstStyle/>
          <a:p>
            <a:pPr>
              <a:defRPr/>
            </a:pPr>
            <a:r>
              <a:rPr lang="en-US" dirty="0"/>
              <a:t>Provided by Texas Education Agency</a:t>
            </a:r>
          </a:p>
        </p:txBody>
      </p:sp>
      <p:pic>
        <p:nvPicPr>
          <p:cNvPr id="23557" name="Picture 1" descr="Seal3light.jpg"/>
          <p:cNvPicPr>
            <a:picLocks noChangeAspect="1"/>
          </p:cNvPicPr>
          <p:nvPr/>
        </p:nvPicPr>
        <p:blipFill>
          <a:blip r:embed="rId3" cstate="print"/>
          <a:srcRect/>
          <a:stretch>
            <a:fillRect/>
          </a:stretch>
        </p:blipFill>
        <p:spPr bwMode="auto">
          <a:xfrm>
            <a:off x="0" y="0"/>
            <a:ext cx="1362075" cy="1295400"/>
          </a:xfrm>
          <a:prstGeom prst="rect">
            <a:avLst/>
          </a:prstGeom>
          <a:noFill/>
          <a:ln w="9525">
            <a:noFill/>
            <a:miter lim="800000"/>
            <a:headEnd/>
            <a:tailEnd/>
          </a:ln>
        </p:spPr>
      </p:pic>
    </p:spTree>
  </p:cSld>
  <p:clrMapOvr>
    <a:masterClrMapping/>
  </p:clrMapOvr>
  <p:transition spd="slow">
    <p:fade thruBlk="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182563"/>
            <a:ext cx="7086600" cy="1111250"/>
          </a:xfrm>
        </p:spPr>
        <p:txBody>
          <a:bodyPr>
            <a:noAutofit/>
          </a:bodyPr>
          <a:lstStyle/>
          <a:p>
            <a:pPr eaLnBrk="1" fontAlgn="auto" hangingPunct="1">
              <a:spcAft>
                <a:spcPts val="0"/>
              </a:spcAft>
              <a:defRPr/>
            </a:pPr>
            <a:r>
              <a:rPr lang="en-US" sz="3600" dirty="0">
                <a:solidFill>
                  <a:srgbClr val="000099"/>
                </a:solidFill>
              </a:rPr>
              <a:t>TEA Guidance Related </a:t>
            </a:r>
            <a:r>
              <a:rPr lang="en-US" sz="3600" dirty="0" smtClean="0">
                <a:solidFill>
                  <a:srgbClr val="000099"/>
                </a:solidFill>
              </a:rPr>
              <a:t>to Duration</a:t>
            </a:r>
            <a:endParaRPr lang="en-US" sz="3600" dirty="0">
              <a:solidFill>
                <a:srgbClr val="000099"/>
              </a:solidFill>
            </a:endParaRPr>
          </a:p>
        </p:txBody>
      </p:sp>
      <p:sp>
        <p:nvSpPr>
          <p:cNvPr id="24579" name="Content Placeholder 2"/>
          <p:cNvSpPr>
            <a:spLocks noGrp="1"/>
          </p:cNvSpPr>
          <p:nvPr>
            <p:ph idx="1"/>
          </p:nvPr>
        </p:nvSpPr>
        <p:spPr>
          <a:xfrm>
            <a:off x="1347788" y="1524000"/>
            <a:ext cx="6958012" cy="3276600"/>
          </a:xfrm>
        </p:spPr>
        <p:txBody>
          <a:bodyPr/>
          <a:lstStyle/>
          <a:p>
            <a:pPr eaLnBrk="1" hangingPunct="1"/>
            <a:endParaRPr lang="en-US" smtClean="0">
              <a:ea typeface="ＭＳ Ｐゴシック" charset="-128"/>
            </a:endParaRPr>
          </a:p>
          <a:p>
            <a:pPr eaLnBrk="1" hangingPunct="1"/>
            <a:r>
              <a:rPr lang="en-US" sz="3200" smtClean="0">
                <a:ea typeface="ＭＳ Ｐゴシック" charset="-128"/>
              </a:rPr>
              <a:t>Duration—</a:t>
            </a:r>
            <a:r>
              <a:rPr lang="en-US" sz="3200" b="1" i="1" smtClean="0">
                <a:ea typeface="ＭＳ Ｐゴシック" charset="-128"/>
              </a:rPr>
              <a:t>how long </a:t>
            </a:r>
            <a:r>
              <a:rPr lang="en-US" sz="3200" smtClean="0">
                <a:ea typeface="ＭＳ Ｐゴシック" charset="-128"/>
              </a:rPr>
              <a:t>each “session” will last (number of minutes) and </a:t>
            </a:r>
            <a:r>
              <a:rPr lang="en-US" sz="3200" b="1" i="1" smtClean="0">
                <a:ea typeface="ＭＳ Ｐゴシック" charset="-128"/>
              </a:rPr>
              <a:t>when </a:t>
            </a:r>
            <a:r>
              <a:rPr lang="en-US" sz="3200" smtClean="0">
                <a:ea typeface="ＭＳ Ｐゴシック" charset="-128"/>
              </a:rPr>
              <a:t>services will begin and end (starting and ending dates)</a:t>
            </a:r>
          </a:p>
          <a:p>
            <a:pPr eaLnBrk="1" hangingPunct="1"/>
            <a:endParaRPr lang="en-US" smtClean="0">
              <a:ea typeface="ＭＳ Ｐゴシック" charset="-128"/>
            </a:endParaRPr>
          </a:p>
        </p:txBody>
      </p:sp>
      <p:sp>
        <p:nvSpPr>
          <p:cNvPr id="3" name="Footer Placeholder 2"/>
          <p:cNvSpPr>
            <a:spLocks noGrp="1"/>
          </p:cNvSpPr>
          <p:nvPr>
            <p:ph type="ftr" sz="quarter" idx="11"/>
          </p:nvPr>
        </p:nvSpPr>
        <p:spPr>
          <a:xfrm>
            <a:off x="5867400" y="6019800"/>
            <a:ext cx="2819400" cy="609600"/>
          </a:xfrm>
        </p:spPr>
        <p:txBody>
          <a:bodyPr/>
          <a:lstStyle/>
          <a:p>
            <a:pPr>
              <a:defRPr/>
            </a:pPr>
            <a:r>
              <a:rPr lang="en-US" dirty="0"/>
              <a:t>Provided by Texas Education Agency</a:t>
            </a:r>
          </a:p>
        </p:txBody>
      </p:sp>
      <p:pic>
        <p:nvPicPr>
          <p:cNvPr id="24581" name="Picture 1" descr="Seal3light.jpg"/>
          <p:cNvPicPr>
            <a:picLocks noChangeAspect="1"/>
          </p:cNvPicPr>
          <p:nvPr/>
        </p:nvPicPr>
        <p:blipFill>
          <a:blip r:embed="rId3" cstate="print"/>
          <a:srcRect/>
          <a:stretch>
            <a:fillRect/>
          </a:stretch>
        </p:blipFill>
        <p:spPr bwMode="auto">
          <a:xfrm>
            <a:off x="0" y="0"/>
            <a:ext cx="1362075" cy="1295400"/>
          </a:xfrm>
          <a:prstGeom prst="rect">
            <a:avLst/>
          </a:prstGeom>
          <a:noFill/>
          <a:ln w="9525">
            <a:noFill/>
            <a:miter lim="800000"/>
            <a:headEnd/>
            <a:tailEnd/>
          </a:ln>
        </p:spPr>
      </p:pic>
    </p:spTree>
  </p:cSld>
  <p:clrMapOvr>
    <a:masterClrMapping/>
  </p:clrMapOvr>
  <p:transition spd="slow">
    <p:fade thruBlk="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182563"/>
            <a:ext cx="7086600" cy="1111250"/>
          </a:xfrm>
        </p:spPr>
        <p:txBody>
          <a:bodyPr>
            <a:noAutofit/>
          </a:bodyPr>
          <a:lstStyle/>
          <a:p>
            <a:pPr eaLnBrk="1" fontAlgn="auto" hangingPunct="1">
              <a:spcAft>
                <a:spcPts val="0"/>
              </a:spcAft>
              <a:defRPr/>
            </a:pPr>
            <a:r>
              <a:rPr lang="en-US" sz="3600" dirty="0">
                <a:solidFill>
                  <a:srgbClr val="000099"/>
                </a:solidFill>
              </a:rPr>
              <a:t>TEA Guidance Related </a:t>
            </a:r>
            <a:r>
              <a:rPr lang="en-US" sz="3600" dirty="0" smtClean="0">
                <a:solidFill>
                  <a:srgbClr val="000099"/>
                </a:solidFill>
              </a:rPr>
              <a:t>to Duration</a:t>
            </a:r>
            <a:endParaRPr lang="en-US" sz="3600" dirty="0">
              <a:solidFill>
                <a:srgbClr val="000099"/>
              </a:solidFill>
            </a:endParaRPr>
          </a:p>
        </p:txBody>
      </p:sp>
      <p:sp>
        <p:nvSpPr>
          <p:cNvPr id="25603" name="Content Placeholder 2"/>
          <p:cNvSpPr>
            <a:spLocks noGrp="1"/>
          </p:cNvSpPr>
          <p:nvPr>
            <p:ph idx="1"/>
          </p:nvPr>
        </p:nvSpPr>
        <p:spPr>
          <a:xfrm>
            <a:off x="990600" y="1371600"/>
            <a:ext cx="7315200" cy="4572000"/>
          </a:xfrm>
        </p:spPr>
        <p:txBody>
          <a:bodyPr/>
          <a:lstStyle/>
          <a:p>
            <a:pPr eaLnBrk="1" hangingPunct="1"/>
            <a:r>
              <a:rPr lang="en-US" sz="2800" smtClean="0">
                <a:ea typeface="ＭＳ Ｐゴシック" charset="-128"/>
              </a:rPr>
              <a:t>If a term (1 class period) is used in the IEP to define </a:t>
            </a:r>
            <a:r>
              <a:rPr lang="en-US" sz="2800" b="1" i="1" smtClean="0">
                <a:ea typeface="ＭＳ Ｐゴシック" charset="-128"/>
              </a:rPr>
              <a:t>duration</a:t>
            </a:r>
            <a:r>
              <a:rPr lang="en-US" sz="2800" smtClean="0">
                <a:ea typeface="ＭＳ Ｐゴシック" charset="-128"/>
              </a:rPr>
              <a:t> of service, the term must be defined in the IEP such as:</a:t>
            </a:r>
          </a:p>
          <a:p>
            <a:pPr lvl="2" eaLnBrk="1" hangingPunct="1">
              <a:buClrTx/>
            </a:pPr>
            <a:r>
              <a:rPr lang="en-US" sz="2000" smtClean="0">
                <a:ea typeface="ＭＳ Ｐゴシック" charset="-128"/>
              </a:rPr>
              <a:t>1 class period= 50 minutes</a:t>
            </a:r>
          </a:p>
          <a:p>
            <a:pPr lvl="2" eaLnBrk="1" hangingPunct="1">
              <a:buClrTx/>
            </a:pPr>
            <a:r>
              <a:rPr lang="en-US" sz="2000" smtClean="0">
                <a:ea typeface="ＭＳ Ｐゴシック" charset="-128"/>
              </a:rPr>
              <a:t>1 unit = 15 minutes</a:t>
            </a:r>
          </a:p>
          <a:p>
            <a:pPr lvl="2" eaLnBrk="1" hangingPunct="1">
              <a:buClrTx/>
            </a:pPr>
            <a:r>
              <a:rPr lang="en-US" sz="2000" smtClean="0">
                <a:ea typeface="ＭＳ Ｐゴシック" charset="-128"/>
              </a:rPr>
              <a:t>30 minutes </a:t>
            </a:r>
          </a:p>
          <a:p>
            <a:pPr lvl="2" eaLnBrk="1" hangingPunct="1">
              <a:buClrTx/>
            </a:pPr>
            <a:r>
              <a:rPr lang="en-US" sz="2000" smtClean="0">
                <a:ea typeface="ＭＳ Ｐゴシック" charset="-128"/>
              </a:rPr>
              <a:t>60 minutes </a:t>
            </a:r>
          </a:p>
          <a:p>
            <a:pPr lvl="2" eaLnBrk="1" hangingPunct="1">
              <a:buClrTx/>
            </a:pPr>
            <a:r>
              <a:rPr lang="en-US" sz="2000" smtClean="0">
                <a:ea typeface="ＭＳ Ｐゴシック" charset="-128"/>
              </a:rPr>
              <a:t>duration of 50 minutes</a:t>
            </a:r>
          </a:p>
          <a:p>
            <a:pPr lvl="2" eaLnBrk="1" hangingPunct="1">
              <a:buClrTx/>
            </a:pPr>
            <a:r>
              <a:rPr lang="en-US" sz="2000" smtClean="0">
                <a:ea typeface="ＭＳ Ｐゴシック" charset="-128"/>
              </a:rPr>
              <a:t>15 minutes</a:t>
            </a:r>
          </a:p>
          <a:p>
            <a:pPr lvl="2" eaLnBrk="1" hangingPunct="1">
              <a:buClrTx/>
            </a:pPr>
            <a:r>
              <a:rPr lang="en-US" sz="2000" smtClean="0">
                <a:ea typeface="ＭＳ Ｐゴシック" charset="-128"/>
              </a:rPr>
              <a:t>8-40 minutes sessions</a:t>
            </a:r>
          </a:p>
          <a:p>
            <a:pPr lvl="2" eaLnBrk="1" hangingPunct="1">
              <a:buClrTx/>
            </a:pPr>
            <a:r>
              <a:rPr lang="en-US" sz="2000" smtClean="0">
                <a:ea typeface="ＭＳ Ｐゴシック" charset="-128"/>
              </a:rPr>
              <a:t>1620 minutes</a:t>
            </a:r>
            <a:endParaRPr lang="en-US" sz="1600" smtClean="0">
              <a:ea typeface="ＭＳ Ｐゴシック" charset="-128"/>
            </a:endParaRPr>
          </a:p>
        </p:txBody>
      </p:sp>
      <p:sp>
        <p:nvSpPr>
          <p:cNvPr id="3" name="Footer Placeholder 2"/>
          <p:cNvSpPr>
            <a:spLocks noGrp="1"/>
          </p:cNvSpPr>
          <p:nvPr>
            <p:ph type="ftr" sz="quarter" idx="11"/>
          </p:nvPr>
        </p:nvSpPr>
        <p:spPr>
          <a:xfrm>
            <a:off x="5867400" y="6019800"/>
            <a:ext cx="2819400" cy="609600"/>
          </a:xfrm>
        </p:spPr>
        <p:txBody>
          <a:bodyPr/>
          <a:lstStyle/>
          <a:p>
            <a:pPr>
              <a:defRPr/>
            </a:pPr>
            <a:r>
              <a:rPr lang="en-US" dirty="0"/>
              <a:t>Provided by Texas Education Agency</a:t>
            </a:r>
          </a:p>
        </p:txBody>
      </p:sp>
      <p:pic>
        <p:nvPicPr>
          <p:cNvPr id="25605" name="Picture 1" descr="Seal3light.jpg"/>
          <p:cNvPicPr>
            <a:picLocks noChangeAspect="1"/>
          </p:cNvPicPr>
          <p:nvPr/>
        </p:nvPicPr>
        <p:blipFill>
          <a:blip r:embed="rId3" cstate="print"/>
          <a:srcRect/>
          <a:stretch>
            <a:fillRect/>
          </a:stretch>
        </p:blipFill>
        <p:spPr bwMode="auto">
          <a:xfrm>
            <a:off x="0" y="0"/>
            <a:ext cx="1362075" cy="1295400"/>
          </a:xfrm>
          <a:prstGeom prst="rect">
            <a:avLst/>
          </a:prstGeom>
          <a:noFill/>
          <a:ln w="9525">
            <a:noFill/>
            <a:miter lim="800000"/>
            <a:headEnd/>
            <a:tailEnd/>
          </a:ln>
        </p:spPr>
      </p:pic>
    </p:spTree>
  </p:cSld>
  <p:clrMapOvr>
    <a:masterClrMapping/>
  </p:clrMapOvr>
  <p:transition spd="slow">
    <p:fade thruBlk="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184150"/>
            <a:ext cx="7086600" cy="1111250"/>
          </a:xfrm>
        </p:spPr>
        <p:txBody>
          <a:bodyPr>
            <a:noAutofit/>
          </a:bodyPr>
          <a:lstStyle/>
          <a:p>
            <a:pPr eaLnBrk="1" fontAlgn="auto" hangingPunct="1">
              <a:spcAft>
                <a:spcPts val="0"/>
              </a:spcAft>
              <a:defRPr/>
            </a:pPr>
            <a:r>
              <a:rPr lang="en-US" sz="3600" dirty="0">
                <a:solidFill>
                  <a:srgbClr val="000099"/>
                </a:solidFill>
              </a:rPr>
              <a:t>TEA Guidance Related </a:t>
            </a:r>
            <a:r>
              <a:rPr lang="en-US" sz="3600" dirty="0" smtClean="0">
                <a:solidFill>
                  <a:srgbClr val="000099"/>
                </a:solidFill>
              </a:rPr>
              <a:t>to Location</a:t>
            </a:r>
            <a:endParaRPr lang="en-US" sz="3600" dirty="0">
              <a:solidFill>
                <a:srgbClr val="000099"/>
              </a:solidFill>
            </a:endParaRPr>
          </a:p>
        </p:txBody>
      </p:sp>
      <p:sp>
        <p:nvSpPr>
          <p:cNvPr id="26627" name="Content Placeholder 2"/>
          <p:cNvSpPr>
            <a:spLocks noGrp="1"/>
          </p:cNvSpPr>
          <p:nvPr>
            <p:ph idx="1"/>
          </p:nvPr>
        </p:nvSpPr>
        <p:spPr>
          <a:xfrm>
            <a:off x="914400" y="1752600"/>
            <a:ext cx="7010400" cy="2209800"/>
          </a:xfrm>
        </p:spPr>
        <p:txBody>
          <a:bodyPr/>
          <a:lstStyle/>
          <a:p>
            <a:pPr eaLnBrk="1" hangingPunct="1"/>
            <a:r>
              <a:rPr lang="en-US" sz="3200" smtClean="0">
                <a:ea typeface="ＭＳ Ｐゴシック" charset="-128"/>
              </a:rPr>
              <a:t>Location–</a:t>
            </a:r>
            <a:r>
              <a:rPr lang="en-US" sz="3200" b="1" i="1" smtClean="0">
                <a:ea typeface="ＭＳ Ｐゴシック" charset="-128"/>
              </a:rPr>
              <a:t>where</a:t>
            </a:r>
            <a:r>
              <a:rPr lang="en-US" sz="3200" smtClean="0">
                <a:ea typeface="ＭＳ Ｐゴシック" charset="-128"/>
              </a:rPr>
              <a:t> services will be provided (such as in general education reading classroom or another setting)</a:t>
            </a:r>
          </a:p>
        </p:txBody>
      </p:sp>
      <p:sp>
        <p:nvSpPr>
          <p:cNvPr id="3" name="Footer Placeholder 2"/>
          <p:cNvSpPr>
            <a:spLocks noGrp="1"/>
          </p:cNvSpPr>
          <p:nvPr>
            <p:ph type="ftr" sz="quarter" idx="11"/>
          </p:nvPr>
        </p:nvSpPr>
        <p:spPr>
          <a:xfrm>
            <a:off x="5867400" y="6096000"/>
            <a:ext cx="2895600" cy="457200"/>
          </a:xfrm>
        </p:spPr>
        <p:txBody>
          <a:bodyPr/>
          <a:lstStyle/>
          <a:p>
            <a:pPr>
              <a:defRPr/>
            </a:pPr>
            <a:r>
              <a:rPr lang="en-US" dirty="0"/>
              <a:t>Provided by Texas Education Agency</a:t>
            </a:r>
          </a:p>
        </p:txBody>
      </p:sp>
      <p:pic>
        <p:nvPicPr>
          <p:cNvPr id="26629" name="Picture 1" descr="Seal3light.jpg"/>
          <p:cNvPicPr>
            <a:picLocks noChangeAspect="1"/>
          </p:cNvPicPr>
          <p:nvPr/>
        </p:nvPicPr>
        <p:blipFill>
          <a:blip r:embed="rId3" cstate="print"/>
          <a:srcRect/>
          <a:stretch>
            <a:fillRect/>
          </a:stretch>
        </p:blipFill>
        <p:spPr bwMode="auto">
          <a:xfrm>
            <a:off x="85725" y="0"/>
            <a:ext cx="1362075" cy="1295400"/>
          </a:xfrm>
          <a:prstGeom prst="rect">
            <a:avLst/>
          </a:prstGeom>
          <a:noFill/>
          <a:ln w="9525">
            <a:noFill/>
            <a:miter lim="800000"/>
            <a:headEnd/>
            <a:tailEnd/>
          </a:ln>
        </p:spPr>
      </p:pic>
    </p:spTree>
  </p:cSld>
  <p:clrMapOvr>
    <a:masterClrMapping/>
  </p:clrMapOvr>
  <p:transition spd="slow">
    <p:fade thruBlk="1"/>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152400"/>
            <a:ext cx="7010400" cy="1219200"/>
          </a:xfrm>
        </p:spPr>
        <p:txBody>
          <a:bodyPr>
            <a:noAutofit/>
          </a:bodyPr>
          <a:lstStyle/>
          <a:p>
            <a:pPr eaLnBrk="1" fontAlgn="auto" hangingPunct="1">
              <a:spcAft>
                <a:spcPts val="0"/>
              </a:spcAft>
              <a:defRPr/>
            </a:pPr>
            <a:r>
              <a:rPr lang="en-US" sz="2800" dirty="0" smtClean="0">
                <a:solidFill>
                  <a:srgbClr val="000099"/>
                </a:solidFill>
              </a:rPr>
              <a:t>TEA Guidance Related to Frequency, </a:t>
            </a:r>
            <a:r>
              <a:rPr lang="en-US" sz="2800" dirty="0">
                <a:solidFill>
                  <a:srgbClr val="000099"/>
                </a:solidFill>
              </a:rPr>
              <a:t/>
            </a:r>
            <a:br>
              <a:rPr lang="en-US" sz="2800" dirty="0">
                <a:solidFill>
                  <a:srgbClr val="000099"/>
                </a:solidFill>
              </a:rPr>
            </a:br>
            <a:r>
              <a:rPr lang="en-US" sz="2800" dirty="0" smtClean="0">
                <a:solidFill>
                  <a:srgbClr val="000099"/>
                </a:solidFill>
              </a:rPr>
              <a:t>Duration, and Location</a:t>
            </a:r>
            <a:endParaRPr lang="en-US" sz="2800" dirty="0">
              <a:solidFill>
                <a:srgbClr val="000099"/>
              </a:solidFill>
            </a:endParaRPr>
          </a:p>
        </p:txBody>
      </p:sp>
      <p:sp>
        <p:nvSpPr>
          <p:cNvPr id="27651" name="Content Placeholder 2"/>
          <p:cNvSpPr>
            <a:spLocks noGrp="1"/>
          </p:cNvSpPr>
          <p:nvPr>
            <p:ph idx="1"/>
          </p:nvPr>
        </p:nvSpPr>
        <p:spPr>
          <a:xfrm>
            <a:off x="533400" y="1524000"/>
            <a:ext cx="8229600" cy="4495800"/>
          </a:xfrm>
        </p:spPr>
        <p:txBody>
          <a:bodyPr/>
          <a:lstStyle/>
          <a:p>
            <a:pPr eaLnBrk="1" hangingPunct="1"/>
            <a:r>
              <a:rPr lang="en-US" sz="2400" smtClean="0">
                <a:ea typeface="ＭＳ Ｐゴシック" charset="-128"/>
              </a:rPr>
              <a:t>Frequency, Duration, and Location in the IEP:</a:t>
            </a:r>
          </a:p>
          <a:p>
            <a:pPr lvl="1" eaLnBrk="1" hangingPunct="1"/>
            <a:endParaRPr lang="en-US" sz="1800" smtClean="0">
              <a:ea typeface="ＭＳ Ｐゴシック" charset="-128"/>
            </a:endParaRPr>
          </a:p>
          <a:p>
            <a:pPr lvl="1" eaLnBrk="1" hangingPunct="1"/>
            <a:endParaRPr lang="en-US" sz="1800" smtClean="0">
              <a:ea typeface="ＭＳ Ｐゴシック" charset="-128"/>
            </a:endParaRPr>
          </a:p>
        </p:txBody>
      </p:sp>
      <p:sp>
        <p:nvSpPr>
          <p:cNvPr id="3" name="Footer Placeholder 2"/>
          <p:cNvSpPr>
            <a:spLocks noGrp="1"/>
          </p:cNvSpPr>
          <p:nvPr>
            <p:ph type="ftr" sz="quarter" idx="11"/>
          </p:nvPr>
        </p:nvSpPr>
        <p:spPr>
          <a:xfrm>
            <a:off x="5867400" y="6019800"/>
            <a:ext cx="2819400" cy="609600"/>
          </a:xfrm>
        </p:spPr>
        <p:txBody>
          <a:bodyPr/>
          <a:lstStyle/>
          <a:p>
            <a:pPr>
              <a:defRPr/>
            </a:pPr>
            <a:r>
              <a:rPr lang="en-US" dirty="0"/>
              <a:t>Provided by Texas Education Agency</a:t>
            </a:r>
          </a:p>
        </p:txBody>
      </p:sp>
      <p:pic>
        <p:nvPicPr>
          <p:cNvPr id="27653" name="Picture 1" descr="Seal3light.jpg"/>
          <p:cNvPicPr>
            <a:picLocks noChangeAspect="1"/>
          </p:cNvPicPr>
          <p:nvPr/>
        </p:nvPicPr>
        <p:blipFill>
          <a:blip r:embed="rId3" cstate="print"/>
          <a:srcRect/>
          <a:stretch>
            <a:fillRect/>
          </a:stretch>
        </p:blipFill>
        <p:spPr bwMode="auto">
          <a:xfrm>
            <a:off x="0" y="0"/>
            <a:ext cx="1362075" cy="1295400"/>
          </a:xfrm>
          <a:prstGeom prst="rect">
            <a:avLst/>
          </a:prstGeom>
          <a:noFill/>
          <a:ln w="9525">
            <a:noFill/>
            <a:miter lim="800000"/>
            <a:headEnd/>
            <a:tailEnd/>
          </a:ln>
        </p:spPr>
      </p:pic>
      <p:graphicFrame>
        <p:nvGraphicFramePr>
          <p:cNvPr id="4" name="Table 3"/>
          <p:cNvGraphicFramePr>
            <a:graphicFrameLocks noGrp="1"/>
          </p:cNvGraphicFramePr>
          <p:nvPr/>
        </p:nvGraphicFramePr>
        <p:xfrm>
          <a:off x="681038" y="2133600"/>
          <a:ext cx="7696200" cy="3736975"/>
        </p:xfrm>
        <a:graphic>
          <a:graphicData uri="http://schemas.openxmlformats.org/drawingml/2006/table">
            <a:tbl>
              <a:tblPr firstRow="1" bandRow="1">
                <a:tableStyleId>{5C22544A-7EE6-4342-B048-85BDC9FD1C3A}</a:tableStyleId>
              </a:tblPr>
              <a:tblGrid>
                <a:gridCol w="2565400"/>
                <a:gridCol w="2565400"/>
                <a:gridCol w="2565400"/>
              </a:tblGrid>
              <a:tr h="388660">
                <a:tc>
                  <a:txBody>
                    <a:bodyPr/>
                    <a:lstStyle/>
                    <a:p>
                      <a:pPr algn="ctr"/>
                      <a:r>
                        <a:rPr lang="en-US" sz="1800" dirty="0" smtClean="0"/>
                        <a:t>Frequency </a:t>
                      </a:r>
                      <a:endParaRPr lang="en-US" sz="1800" dirty="0"/>
                    </a:p>
                  </a:txBody>
                  <a:tcPr marT="45705" marB="45705"/>
                </a:tc>
                <a:tc>
                  <a:txBody>
                    <a:bodyPr/>
                    <a:lstStyle/>
                    <a:p>
                      <a:pPr algn="ctr"/>
                      <a:r>
                        <a:rPr lang="en-US" sz="1800" dirty="0" smtClean="0"/>
                        <a:t>Duration</a:t>
                      </a:r>
                      <a:endParaRPr lang="en-US" sz="1800" dirty="0"/>
                    </a:p>
                  </a:txBody>
                  <a:tcPr marT="45705" marB="45705"/>
                </a:tc>
                <a:tc>
                  <a:txBody>
                    <a:bodyPr/>
                    <a:lstStyle/>
                    <a:p>
                      <a:pPr algn="ctr"/>
                      <a:r>
                        <a:rPr lang="en-US" sz="1800" dirty="0" smtClean="0"/>
                        <a:t>Location</a:t>
                      </a:r>
                      <a:endParaRPr lang="en-US" sz="1800" dirty="0"/>
                    </a:p>
                  </a:txBody>
                  <a:tcPr marT="45705" marB="45705"/>
                </a:tc>
              </a:tr>
              <a:tr h="39405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per semester </a:t>
                      </a:r>
                    </a:p>
                  </a:txBody>
                  <a:tcPr marT="45705" marB="45705"/>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30 minutes </a:t>
                      </a:r>
                    </a:p>
                  </a:txBody>
                  <a:tcPr marT="45705" marB="45705"/>
                </a:tc>
                <a:tc>
                  <a:txBody>
                    <a:bodyPr/>
                    <a:lstStyle/>
                    <a:p>
                      <a:r>
                        <a:rPr lang="en-US" sz="1800" dirty="0" smtClean="0"/>
                        <a:t>community setting</a:t>
                      </a:r>
                    </a:p>
                  </a:txBody>
                  <a:tcPr marT="45705" marB="45705"/>
                </a:tc>
              </a:tr>
              <a:tr h="640049">
                <a:tc>
                  <a:txBody>
                    <a:bodyPr/>
                    <a:lstStyle/>
                    <a:p>
                      <a:r>
                        <a:rPr lang="en-US" sz="1800" dirty="0" smtClean="0"/>
                        <a:t>per 6 weeks </a:t>
                      </a:r>
                      <a:endParaRPr lang="en-US" sz="1800" dirty="0"/>
                    </a:p>
                  </a:txBody>
                  <a:tcPr marT="45705" marB="45705"/>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60 minutes </a:t>
                      </a:r>
                    </a:p>
                    <a:p>
                      <a:endParaRPr lang="en-US" sz="1800" dirty="0"/>
                    </a:p>
                  </a:txBody>
                  <a:tcPr marT="45705" marB="45705"/>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800" baseline="0" dirty="0" smtClean="0"/>
                        <a:t>general education classroom</a:t>
                      </a:r>
                    </a:p>
                  </a:txBody>
                  <a:tcPr marT="45705" marB="45705"/>
                </a:tc>
              </a:tr>
              <a:tr h="64004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30x per year </a:t>
                      </a:r>
                    </a:p>
                  </a:txBody>
                  <a:tcPr marT="45705" marB="45705"/>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50 minutes</a:t>
                      </a:r>
                    </a:p>
                  </a:txBody>
                  <a:tcPr marT="45705" marB="45705"/>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800" baseline="0" dirty="0" smtClean="0"/>
                        <a:t>special education classroom</a:t>
                      </a:r>
                    </a:p>
                  </a:txBody>
                  <a:tcPr marT="45705" marB="45705"/>
                </a:tc>
              </a:tr>
              <a:tr h="39405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1x per month</a:t>
                      </a:r>
                    </a:p>
                  </a:txBody>
                  <a:tcPr marT="45705" marB="45705"/>
                </a:tc>
                <a:tc>
                  <a:txBody>
                    <a:bodyPr/>
                    <a:lstStyle/>
                    <a:p>
                      <a:r>
                        <a:rPr lang="en-US" sz="1800" dirty="0" smtClean="0"/>
                        <a:t>15 minutes </a:t>
                      </a:r>
                      <a:endParaRPr lang="en-US" sz="1800" dirty="0"/>
                    </a:p>
                  </a:txBody>
                  <a:tcPr marT="45705" marB="45705"/>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800" baseline="0" dirty="0" smtClean="0"/>
                        <a:t>cafeteria</a:t>
                      </a:r>
                    </a:p>
                  </a:txBody>
                  <a:tcPr marT="45705" marB="45705"/>
                </a:tc>
              </a:tr>
              <a:tr h="640049">
                <a:tc>
                  <a:txBody>
                    <a:bodyPr/>
                    <a:lstStyle/>
                    <a:p>
                      <a:r>
                        <a:rPr lang="en-US" sz="1800" dirty="0" smtClean="0"/>
                        <a:t>9-weeks</a:t>
                      </a:r>
                    </a:p>
                  </a:txBody>
                  <a:tcPr marT="45705" marB="45705"/>
                </a:tc>
                <a:tc>
                  <a:txBody>
                    <a:bodyPr/>
                    <a:lstStyle/>
                    <a:p>
                      <a:r>
                        <a:rPr lang="en-US" sz="1800" dirty="0" smtClean="0"/>
                        <a:t>8-40 minutes sessions </a:t>
                      </a:r>
                    </a:p>
                  </a:txBody>
                  <a:tcPr marT="45705" marB="45705"/>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800" baseline="0" dirty="0" smtClean="0"/>
                        <a:t>all school environments</a:t>
                      </a:r>
                    </a:p>
                  </a:txBody>
                  <a:tcPr marT="45705" marB="45705"/>
                </a:tc>
              </a:tr>
              <a:tr h="640049">
                <a:tc>
                  <a:txBody>
                    <a:bodyPr/>
                    <a:lstStyle/>
                    <a:p>
                      <a:r>
                        <a:rPr lang="en-US" sz="1800" dirty="0" smtClean="0"/>
                        <a:t>per semester</a:t>
                      </a:r>
                    </a:p>
                    <a:p>
                      <a:endParaRPr lang="en-US" sz="1800" dirty="0"/>
                    </a:p>
                  </a:txBody>
                  <a:tcPr marT="45705" marB="45705"/>
                </a:tc>
                <a:tc>
                  <a:txBody>
                    <a:bodyPr/>
                    <a:lstStyle/>
                    <a:p>
                      <a:r>
                        <a:rPr lang="en-US" sz="1800" dirty="0" smtClean="0"/>
                        <a:t>1620 minutes </a:t>
                      </a:r>
                      <a:endParaRPr lang="en-US" sz="1800" dirty="0"/>
                    </a:p>
                  </a:txBody>
                  <a:tcPr marT="45705" marB="45705"/>
                </a:tc>
                <a:tc>
                  <a:txBody>
                    <a:bodyPr/>
                    <a:lstStyle/>
                    <a:p>
                      <a:r>
                        <a:rPr lang="en-US" sz="1800" dirty="0" smtClean="0"/>
                        <a:t>speech and language room</a:t>
                      </a:r>
                    </a:p>
                  </a:txBody>
                  <a:tcPr marT="45705" marB="45705"/>
                </a:tc>
              </a:tr>
            </a:tbl>
          </a:graphicData>
        </a:graphic>
      </p:graphicFrame>
    </p:spTree>
  </p:cSld>
  <p:clrMapOvr>
    <a:masterClrMapping/>
  </p:clrMapOvr>
  <p:transition spd="slow">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1828800"/>
            <a:ext cx="8686800" cy="1097791"/>
          </a:xfrm>
        </p:spPr>
        <p:txBody>
          <a:bodyPr>
            <a:normAutofit fontScale="90000"/>
          </a:bodyPr>
          <a:lstStyle/>
          <a:p>
            <a:pPr eaLnBrk="1" fontAlgn="auto" hangingPunct="1">
              <a:spcAft>
                <a:spcPts val="0"/>
              </a:spcAft>
              <a:defRPr/>
            </a:pPr>
            <a:r>
              <a:rPr lang="en-US" sz="4000" dirty="0" smtClean="0">
                <a:solidFill>
                  <a:srgbClr val="000099"/>
                </a:solidFill>
              </a:rPr>
              <a:t>Amount, Frequency, Duration, and Location in the IEP:</a:t>
            </a:r>
            <a:endParaRPr lang="en-US" sz="4000" dirty="0">
              <a:solidFill>
                <a:srgbClr val="000099"/>
              </a:solidFill>
            </a:endParaRPr>
          </a:p>
        </p:txBody>
      </p:sp>
      <p:sp>
        <p:nvSpPr>
          <p:cNvPr id="10243" name="Subtitle 2"/>
          <p:cNvSpPr>
            <a:spLocks noGrp="1"/>
          </p:cNvSpPr>
          <p:nvPr>
            <p:ph type="subTitle" idx="1"/>
          </p:nvPr>
        </p:nvSpPr>
        <p:spPr>
          <a:xfrm>
            <a:off x="800100" y="3048000"/>
            <a:ext cx="7880350" cy="914400"/>
          </a:xfrm>
        </p:spPr>
        <p:txBody>
          <a:bodyPr/>
          <a:lstStyle/>
          <a:p>
            <a:pPr marR="0" eaLnBrk="1" hangingPunct="1">
              <a:lnSpc>
                <a:spcPct val="80000"/>
              </a:lnSpc>
            </a:pPr>
            <a:r>
              <a:rPr lang="en-US" sz="1800" b="1" smtClean="0">
                <a:solidFill>
                  <a:srgbClr val="000099"/>
                </a:solidFill>
                <a:ea typeface="ＭＳ Ｐゴシック" charset="-128"/>
              </a:rPr>
              <a:t>What This Means for Special Education, Related Services, Supplementary Aids and Services, and Program Modifications </a:t>
            </a:r>
          </a:p>
        </p:txBody>
      </p:sp>
      <p:sp>
        <p:nvSpPr>
          <p:cNvPr id="6" name="Footer Placeholder 5"/>
          <p:cNvSpPr>
            <a:spLocks noGrp="1"/>
          </p:cNvSpPr>
          <p:nvPr>
            <p:ph type="ftr" sz="quarter" idx="11"/>
          </p:nvPr>
        </p:nvSpPr>
        <p:spPr>
          <a:xfrm>
            <a:off x="5181600" y="5715000"/>
            <a:ext cx="3036888" cy="609600"/>
          </a:xfrm>
        </p:spPr>
        <p:txBody>
          <a:bodyPr/>
          <a:lstStyle/>
          <a:p>
            <a:pPr>
              <a:defRPr/>
            </a:pPr>
            <a:r>
              <a:rPr lang="en-US" dirty="0">
                <a:solidFill>
                  <a:schemeClr val="tx1"/>
                </a:solidFill>
              </a:rPr>
              <a:t>Developed by the Office of Special Education Services, Houston ISD Houston, TX</a:t>
            </a:r>
          </a:p>
        </p:txBody>
      </p:sp>
      <p:pic>
        <p:nvPicPr>
          <p:cNvPr id="10245" name="Picture 1" descr="Seal3light.jpg"/>
          <p:cNvPicPr>
            <a:picLocks noChangeAspect="1"/>
          </p:cNvPicPr>
          <p:nvPr/>
        </p:nvPicPr>
        <p:blipFill>
          <a:blip r:embed="rId3" cstate="print"/>
          <a:srcRect/>
          <a:stretch>
            <a:fillRect/>
          </a:stretch>
        </p:blipFill>
        <p:spPr bwMode="auto">
          <a:xfrm>
            <a:off x="90488" y="12700"/>
            <a:ext cx="1433512" cy="1587500"/>
          </a:xfrm>
          <a:prstGeom prst="rect">
            <a:avLst/>
          </a:prstGeom>
          <a:noFill/>
          <a:ln w="9525">
            <a:noFill/>
            <a:miter lim="800000"/>
            <a:headEnd/>
            <a:tailEnd/>
          </a:ln>
        </p:spPr>
      </p:pic>
    </p:spTree>
  </p:cSld>
  <p:clrMapOvr>
    <a:masterClrMapping/>
  </p:clrMapOvr>
  <p:transition spd="slow">
    <p:fade thruBlk="1"/>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182563"/>
            <a:ext cx="7086600" cy="1111250"/>
          </a:xfrm>
        </p:spPr>
        <p:txBody>
          <a:bodyPr>
            <a:noAutofit/>
          </a:bodyPr>
          <a:lstStyle/>
          <a:p>
            <a:pPr eaLnBrk="1" fontAlgn="auto" hangingPunct="1">
              <a:spcAft>
                <a:spcPts val="0"/>
              </a:spcAft>
              <a:defRPr/>
            </a:pPr>
            <a:r>
              <a:rPr lang="en-US" sz="3600" dirty="0" smtClean="0">
                <a:solidFill>
                  <a:srgbClr val="000099"/>
                </a:solidFill>
              </a:rPr>
              <a:t>HISD </a:t>
            </a:r>
            <a:r>
              <a:rPr lang="en-US" sz="3600" dirty="0">
                <a:solidFill>
                  <a:srgbClr val="000099"/>
                </a:solidFill>
              </a:rPr>
              <a:t>Guidance </a:t>
            </a:r>
            <a:r>
              <a:rPr lang="en-US" sz="3600" dirty="0" smtClean="0">
                <a:solidFill>
                  <a:srgbClr val="000099"/>
                </a:solidFill>
              </a:rPr>
              <a:t>Approved by TEA</a:t>
            </a:r>
            <a:endParaRPr lang="en-US" sz="3600" dirty="0">
              <a:solidFill>
                <a:srgbClr val="000099"/>
              </a:solidFill>
            </a:endParaRPr>
          </a:p>
        </p:txBody>
      </p:sp>
      <p:sp>
        <p:nvSpPr>
          <p:cNvPr id="25603" name="Content Placeholder 2"/>
          <p:cNvSpPr>
            <a:spLocks noGrp="1"/>
          </p:cNvSpPr>
          <p:nvPr>
            <p:ph idx="1"/>
          </p:nvPr>
        </p:nvSpPr>
        <p:spPr>
          <a:xfrm>
            <a:off x="833438" y="1600200"/>
            <a:ext cx="7929562" cy="4267200"/>
          </a:xfrm>
        </p:spPr>
        <p:txBody>
          <a:bodyPr/>
          <a:lstStyle/>
          <a:p>
            <a:pPr eaLnBrk="1" hangingPunct="1"/>
            <a:r>
              <a:rPr lang="en-US" sz="3200" smtClean="0">
                <a:ea typeface="ＭＳ Ｐゴシック" charset="-128"/>
              </a:rPr>
              <a:t>It is preferred that amount, frequency, and duration are stated in a student’s IEP in the lowest possible increment:</a:t>
            </a:r>
          </a:p>
          <a:p>
            <a:pPr lvl="1" eaLnBrk="1" hangingPunct="1"/>
            <a:endParaRPr lang="en-US" sz="2000" smtClean="0">
              <a:ea typeface="ＭＳ Ｐゴシック" charset="-128"/>
            </a:endParaRPr>
          </a:p>
          <a:p>
            <a:pPr lvl="1" eaLnBrk="1" hangingPunct="1"/>
            <a:r>
              <a:rPr lang="en-US" sz="2800" smtClean="0">
                <a:ea typeface="ＭＳ Ｐゴシック" charset="-128"/>
              </a:rPr>
              <a:t>1-30 minute session per 3 weeks is the lower increment of 2-30 minute sessions per 6 weeks</a:t>
            </a:r>
          </a:p>
          <a:p>
            <a:pPr eaLnBrk="1" hangingPunct="1"/>
            <a:endParaRPr lang="en-US" smtClean="0">
              <a:ea typeface="ＭＳ Ｐゴシック" charset="-128"/>
            </a:endParaRPr>
          </a:p>
        </p:txBody>
      </p:sp>
      <p:sp>
        <p:nvSpPr>
          <p:cNvPr id="3" name="Footer Placeholder 2"/>
          <p:cNvSpPr>
            <a:spLocks noGrp="1"/>
          </p:cNvSpPr>
          <p:nvPr>
            <p:ph type="ftr" sz="quarter" idx="11"/>
          </p:nvPr>
        </p:nvSpPr>
        <p:spPr>
          <a:xfrm>
            <a:off x="5867400" y="6248400"/>
            <a:ext cx="2895600" cy="365125"/>
          </a:xfrm>
        </p:spPr>
        <p:txBody>
          <a:bodyPr/>
          <a:lstStyle/>
          <a:p>
            <a:pPr>
              <a:defRPr/>
            </a:pPr>
            <a:r>
              <a:rPr lang="en-US" dirty="0"/>
              <a:t>Developed by the Office of Special Education Services, Houston ISD Houston, TX</a:t>
            </a:r>
          </a:p>
        </p:txBody>
      </p:sp>
      <p:pic>
        <p:nvPicPr>
          <p:cNvPr id="28677" name="Picture 1" descr="Seal3light.jpg"/>
          <p:cNvPicPr>
            <a:picLocks noChangeAspect="1"/>
          </p:cNvPicPr>
          <p:nvPr/>
        </p:nvPicPr>
        <p:blipFill>
          <a:blip r:embed="rId3" cstate="print"/>
          <a:srcRect/>
          <a:stretch>
            <a:fillRect/>
          </a:stretch>
        </p:blipFill>
        <p:spPr bwMode="auto">
          <a:xfrm>
            <a:off x="152400" y="31750"/>
            <a:ext cx="1362075" cy="1295400"/>
          </a:xfrm>
          <a:prstGeom prst="rect">
            <a:avLst/>
          </a:prstGeom>
          <a:noFill/>
          <a:ln w="9525">
            <a:noFill/>
            <a:miter lim="800000"/>
            <a:headEnd/>
            <a:tailEnd/>
          </a:ln>
        </p:spPr>
      </p:pic>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5603">
                                            <p:txEl>
                                              <p:pRg st="2" end="2"/>
                                            </p:txEl>
                                          </p:spTgt>
                                        </p:tgtEl>
                                        <p:attrNameLst>
                                          <p:attrName>style.visibility</p:attrName>
                                        </p:attrNameLst>
                                      </p:cBhvr>
                                      <p:to>
                                        <p:strVal val="visible"/>
                                      </p:to>
                                    </p:set>
                                    <p:animEffect transition="in" filter="fade">
                                      <p:cBhvr>
                                        <p:cTn id="7" dur="500"/>
                                        <p:tgtEl>
                                          <p:spTgt spid="2560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182563"/>
            <a:ext cx="7086600" cy="1111250"/>
          </a:xfrm>
        </p:spPr>
        <p:txBody>
          <a:bodyPr>
            <a:noAutofit/>
          </a:bodyPr>
          <a:lstStyle/>
          <a:p>
            <a:pPr eaLnBrk="1" fontAlgn="auto" hangingPunct="1">
              <a:spcAft>
                <a:spcPts val="0"/>
              </a:spcAft>
              <a:defRPr/>
            </a:pPr>
            <a:r>
              <a:rPr lang="en-US" sz="3600" dirty="0" smtClean="0">
                <a:solidFill>
                  <a:srgbClr val="000099"/>
                </a:solidFill>
              </a:rPr>
              <a:t>HISD </a:t>
            </a:r>
            <a:r>
              <a:rPr lang="en-US" sz="3600" dirty="0">
                <a:solidFill>
                  <a:srgbClr val="000099"/>
                </a:solidFill>
              </a:rPr>
              <a:t>Guidance </a:t>
            </a:r>
            <a:r>
              <a:rPr lang="en-US" sz="3600" dirty="0" smtClean="0">
                <a:solidFill>
                  <a:srgbClr val="000099"/>
                </a:solidFill>
              </a:rPr>
              <a:t>Approved by TEA</a:t>
            </a:r>
            <a:endParaRPr lang="en-US" sz="3600" dirty="0">
              <a:solidFill>
                <a:srgbClr val="000099"/>
              </a:solidFill>
            </a:endParaRPr>
          </a:p>
        </p:txBody>
      </p:sp>
      <p:sp>
        <p:nvSpPr>
          <p:cNvPr id="26627" name="Content Placeholder 2"/>
          <p:cNvSpPr>
            <a:spLocks noGrp="1"/>
          </p:cNvSpPr>
          <p:nvPr>
            <p:ph idx="1"/>
          </p:nvPr>
        </p:nvSpPr>
        <p:spPr>
          <a:xfrm>
            <a:off x="838200" y="1371600"/>
            <a:ext cx="6858000" cy="4800600"/>
          </a:xfrm>
        </p:spPr>
        <p:txBody>
          <a:bodyPr/>
          <a:lstStyle/>
          <a:p>
            <a:pPr eaLnBrk="1" hangingPunct="1">
              <a:defRPr/>
            </a:pPr>
            <a:r>
              <a:rPr lang="en-US" sz="2800" dirty="0" smtClean="0">
                <a:ea typeface="ＭＳ Ｐゴシック" charset="-128"/>
              </a:rPr>
              <a:t>When service delivery is described as multiple sessions within a specific time frame, it is important to state the specific weeks that services </a:t>
            </a:r>
            <a:r>
              <a:rPr lang="en-US" sz="2800" u="sng" dirty="0" smtClean="0">
                <a:ea typeface="ＭＳ Ｐゴシック" charset="-128"/>
              </a:rPr>
              <a:t>will</a:t>
            </a:r>
            <a:r>
              <a:rPr lang="en-US" sz="2800" dirty="0" smtClean="0">
                <a:ea typeface="ＭＳ Ｐゴシック" charset="-128"/>
              </a:rPr>
              <a:t> and </a:t>
            </a:r>
            <a:r>
              <a:rPr lang="en-US" sz="2800" u="sng" dirty="0" smtClean="0">
                <a:ea typeface="ＭＳ Ｐゴシック" charset="-128"/>
              </a:rPr>
              <a:t>will not</a:t>
            </a:r>
            <a:r>
              <a:rPr lang="en-US" sz="2800" dirty="0" smtClean="0">
                <a:ea typeface="ＭＳ Ｐゴシック" charset="-128"/>
              </a:rPr>
              <a:t> be delivered:</a:t>
            </a:r>
          </a:p>
          <a:p>
            <a:pPr lvl="3" eaLnBrk="1" hangingPunct="1">
              <a:buClr>
                <a:srgbClr val="000099"/>
              </a:buClr>
              <a:buFont typeface="Arial" pitchFamily="34" charset="0"/>
              <a:buChar char="•"/>
              <a:defRPr/>
            </a:pPr>
            <a:r>
              <a:rPr lang="en-US" sz="2280" dirty="0" smtClean="0">
                <a:ea typeface="ＭＳ Ｐゴシック" charset="-128"/>
              </a:rPr>
              <a:t>2-30 minute sessions per 6 weeks to be provided in the 1st and 4th weeks of the 6 week time frame with the remaining 4 weeks with no services to assess generalization across school settings.</a:t>
            </a:r>
          </a:p>
        </p:txBody>
      </p:sp>
      <p:sp>
        <p:nvSpPr>
          <p:cNvPr id="3" name="Footer Placeholder 2"/>
          <p:cNvSpPr>
            <a:spLocks noGrp="1"/>
          </p:cNvSpPr>
          <p:nvPr>
            <p:ph type="ftr" sz="quarter" idx="11"/>
          </p:nvPr>
        </p:nvSpPr>
        <p:spPr>
          <a:xfrm>
            <a:off x="5867400" y="6248400"/>
            <a:ext cx="2895600" cy="365125"/>
          </a:xfrm>
        </p:spPr>
        <p:txBody>
          <a:bodyPr/>
          <a:lstStyle/>
          <a:p>
            <a:pPr>
              <a:defRPr/>
            </a:pPr>
            <a:r>
              <a:rPr lang="en-US" dirty="0"/>
              <a:t>Developed by the Office of Special Education Services, Houston ISD Houston, TX</a:t>
            </a:r>
          </a:p>
        </p:txBody>
      </p:sp>
      <p:pic>
        <p:nvPicPr>
          <p:cNvPr id="29701" name="Picture 1" descr="Seal3light.jpg"/>
          <p:cNvPicPr>
            <a:picLocks noChangeAspect="1"/>
          </p:cNvPicPr>
          <p:nvPr/>
        </p:nvPicPr>
        <p:blipFill>
          <a:blip r:embed="rId3" cstate="print"/>
          <a:srcRect/>
          <a:stretch>
            <a:fillRect/>
          </a:stretch>
        </p:blipFill>
        <p:spPr bwMode="auto">
          <a:xfrm>
            <a:off x="85725" y="76200"/>
            <a:ext cx="1362075" cy="1295400"/>
          </a:xfrm>
          <a:prstGeom prst="rect">
            <a:avLst/>
          </a:prstGeom>
          <a:noFill/>
          <a:ln w="9525">
            <a:noFill/>
            <a:miter lim="800000"/>
            <a:headEnd/>
            <a:tailEnd/>
          </a:ln>
        </p:spPr>
      </p:pic>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6627">
                                            <p:txEl>
                                              <p:pRg st="1" end="1"/>
                                            </p:txEl>
                                          </p:spTgt>
                                        </p:tgtEl>
                                        <p:attrNameLst>
                                          <p:attrName>style.visibility</p:attrName>
                                        </p:attrNameLst>
                                      </p:cBhvr>
                                      <p:to>
                                        <p:strVal val="visible"/>
                                      </p:to>
                                    </p:set>
                                    <p:animEffect transition="in" filter="fade">
                                      <p:cBhvr>
                                        <p:cTn id="7" dur="500"/>
                                        <p:tgtEl>
                                          <p:spTgt spid="2662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182563"/>
            <a:ext cx="7239000" cy="1111250"/>
          </a:xfrm>
        </p:spPr>
        <p:txBody>
          <a:bodyPr>
            <a:noAutofit/>
          </a:bodyPr>
          <a:lstStyle/>
          <a:p>
            <a:pPr eaLnBrk="1" fontAlgn="auto" hangingPunct="1">
              <a:spcAft>
                <a:spcPts val="0"/>
              </a:spcAft>
              <a:defRPr/>
            </a:pPr>
            <a:r>
              <a:rPr lang="en-US" sz="3600" dirty="0" smtClean="0">
                <a:solidFill>
                  <a:srgbClr val="000099"/>
                </a:solidFill>
              </a:rPr>
              <a:t>HISD </a:t>
            </a:r>
            <a:r>
              <a:rPr lang="en-US" sz="3600" dirty="0">
                <a:solidFill>
                  <a:srgbClr val="000099"/>
                </a:solidFill>
              </a:rPr>
              <a:t>Guidance </a:t>
            </a:r>
            <a:r>
              <a:rPr lang="en-US" sz="3600" dirty="0" smtClean="0">
                <a:solidFill>
                  <a:srgbClr val="000099"/>
                </a:solidFill>
              </a:rPr>
              <a:t>Approved by TEA</a:t>
            </a:r>
            <a:endParaRPr lang="en-US" sz="3600" dirty="0">
              <a:solidFill>
                <a:srgbClr val="000099"/>
              </a:solidFill>
            </a:endParaRPr>
          </a:p>
        </p:txBody>
      </p:sp>
      <p:sp>
        <p:nvSpPr>
          <p:cNvPr id="15363" name="Content Placeholder 2"/>
          <p:cNvSpPr>
            <a:spLocks noGrp="1"/>
          </p:cNvSpPr>
          <p:nvPr>
            <p:ph idx="1"/>
          </p:nvPr>
        </p:nvSpPr>
        <p:spPr>
          <a:xfrm>
            <a:off x="681038" y="1295400"/>
            <a:ext cx="7015162" cy="4724400"/>
          </a:xfrm>
        </p:spPr>
        <p:txBody>
          <a:bodyPr/>
          <a:lstStyle/>
          <a:p>
            <a:pPr eaLnBrk="1" hangingPunct="1">
              <a:defRPr/>
            </a:pPr>
            <a:r>
              <a:rPr lang="en-US" sz="3200" dirty="0"/>
              <a:t>S</a:t>
            </a:r>
            <a:r>
              <a:rPr lang="en-US" sz="3200" dirty="0" smtClean="0"/>
              <a:t>tate the specific weeks that services </a:t>
            </a:r>
            <a:r>
              <a:rPr lang="en-US" sz="3200" u="sng" dirty="0" smtClean="0"/>
              <a:t>will</a:t>
            </a:r>
            <a:r>
              <a:rPr lang="en-US" sz="3200" dirty="0" smtClean="0"/>
              <a:t> and </a:t>
            </a:r>
            <a:r>
              <a:rPr lang="en-US" sz="3200" u="sng" dirty="0" smtClean="0"/>
              <a:t>will not</a:t>
            </a:r>
            <a:r>
              <a:rPr lang="en-US" sz="3200" dirty="0" smtClean="0"/>
              <a:t> be delivered:</a:t>
            </a:r>
          </a:p>
          <a:p>
            <a:pPr lvl="1" eaLnBrk="1" hangingPunct="1">
              <a:defRPr/>
            </a:pPr>
            <a:r>
              <a:rPr lang="en-US" sz="2250" dirty="0" smtClean="0"/>
              <a:t>3-20 minute sessions per 9 weeks </a:t>
            </a:r>
          </a:p>
          <a:p>
            <a:pPr lvl="1" eaLnBrk="1" hangingPunct="1">
              <a:defRPr/>
            </a:pPr>
            <a:r>
              <a:rPr lang="en-US" sz="2250" dirty="0" smtClean="0"/>
              <a:t>to be provided in the 1st, 2nd, and 3rd weeks </a:t>
            </a:r>
          </a:p>
          <a:p>
            <a:pPr lvl="1" eaLnBrk="1" hangingPunct="1">
              <a:defRPr/>
            </a:pPr>
            <a:r>
              <a:rPr lang="en-US" sz="2250" dirty="0" smtClean="0"/>
              <a:t>to identify strategies to facilitate the student’s progress on the specified IEP objectives, train classroom personnel on the implementation of the strategies, and develop data collection system to monitor effectiveness. </a:t>
            </a:r>
          </a:p>
          <a:p>
            <a:pPr lvl="1" eaLnBrk="1" hangingPunct="1">
              <a:defRPr/>
            </a:pPr>
            <a:r>
              <a:rPr lang="en-US" sz="2250" dirty="0" smtClean="0"/>
              <a:t> </a:t>
            </a:r>
          </a:p>
        </p:txBody>
      </p:sp>
      <p:sp>
        <p:nvSpPr>
          <p:cNvPr id="3" name="Footer Placeholder 2"/>
          <p:cNvSpPr>
            <a:spLocks noGrp="1"/>
          </p:cNvSpPr>
          <p:nvPr>
            <p:ph type="ftr" sz="quarter" idx="11"/>
          </p:nvPr>
        </p:nvSpPr>
        <p:spPr>
          <a:xfrm>
            <a:off x="5867400" y="6248400"/>
            <a:ext cx="2895600" cy="365125"/>
          </a:xfrm>
        </p:spPr>
        <p:txBody>
          <a:bodyPr/>
          <a:lstStyle/>
          <a:p>
            <a:pPr>
              <a:defRPr/>
            </a:pPr>
            <a:r>
              <a:rPr lang="en-US" dirty="0"/>
              <a:t>Developed by the Office of Special Education Services, Houston ISD Houston, TX</a:t>
            </a:r>
          </a:p>
        </p:txBody>
      </p:sp>
      <p:pic>
        <p:nvPicPr>
          <p:cNvPr id="30725" name="Picture 1" descr="Seal3light.jpg"/>
          <p:cNvPicPr>
            <a:picLocks noChangeAspect="1"/>
          </p:cNvPicPr>
          <p:nvPr/>
        </p:nvPicPr>
        <p:blipFill>
          <a:blip r:embed="rId3" cstate="print"/>
          <a:srcRect/>
          <a:stretch>
            <a:fillRect/>
          </a:stretch>
        </p:blipFill>
        <p:spPr bwMode="auto">
          <a:xfrm>
            <a:off x="0" y="0"/>
            <a:ext cx="1362075" cy="1295400"/>
          </a:xfrm>
          <a:prstGeom prst="rect">
            <a:avLst/>
          </a:prstGeom>
          <a:noFill/>
          <a:ln w="9525">
            <a:noFill/>
            <a:miter lim="800000"/>
            <a:headEnd/>
            <a:tailEnd/>
          </a:ln>
        </p:spPr>
      </p:pic>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15363">
                                            <p:txEl>
                                              <p:pRg st="1" end="1"/>
                                            </p:txEl>
                                          </p:spTgt>
                                        </p:tgtEl>
                                        <p:attrNameLst>
                                          <p:attrName>style.visibility</p:attrName>
                                        </p:attrNameLst>
                                      </p:cBhvr>
                                      <p:to>
                                        <p:strVal val="visible"/>
                                      </p:to>
                                    </p:set>
                                    <p:animEffect transition="in" filter="fade">
                                      <p:cBhvr>
                                        <p:cTn id="7" dur="500"/>
                                        <p:tgtEl>
                                          <p:spTgt spid="15363">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15363">
                                            <p:txEl>
                                              <p:pRg st="2" end="2"/>
                                            </p:txEl>
                                          </p:spTgt>
                                        </p:tgtEl>
                                        <p:attrNameLst>
                                          <p:attrName>style.visibility</p:attrName>
                                        </p:attrNameLst>
                                      </p:cBhvr>
                                      <p:to>
                                        <p:strVal val="visible"/>
                                      </p:to>
                                    </p:set>
                                    <p:animEffect transition="in" filter="fade">
                                      <p:cBhvr>
                                        <p:cTn id="12" dur="500"/>
                                        <p:tgtEl>
                                          <p:spTgt spid="15363">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4" fill="hold" nodeType="clickEffect">
                                  <p:stCondLst>
                                    <p:cond delay="0"/>
                                  </p:stCondLst>
                                  <p:childTnLst>
                                    <p:set>
                                      <p:cBhvr>
                                        <p:cTn id="16" dur="1" fill="hold">
                                          <p:stCondLst>
                                            <p:cond delay="0"/>
                                          </p:stCondLst>
                                        </p:cTn>
                                        <p:tgtEl>
                                          <p:spTgt spid="15363">
                                            <p:txEl>
                                              <p:pRg st="3" end="3"/>
                                            </p:txEl>
                                          </p:spTgt>
                                        </p:tgtEl>
                                        <p:attrNameLst>
                                          <p:attrName>style.visibility</p:attrName>
                                        </p:attrNameLst>
                                      </p:cBhvr>
                                      <p:to>
                                        <p:strVal val="visible"/>
                                      </p:to>
                                    </p:set>
                                    <p:anim calcmode="lin" valueType="num">
                                      <p:cBhvr additive="base">
                                        <p:cTn id="17" dur="500" fill="hold"/>
                                        <p:tgtEl>
                                          <p:spTgt spid="1536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536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182563"/>
            <a:ext cx="7239000" cy="1111250"/>
          </a:xfrm>
        </p:spPr>
        <p:txBody>
          <a:bodyPr>
            <a:noAutofit/>
          </a:bodyPr>
          <a:lstStyle/>
          <a:p>
            <a:pPr eaLnBrk="1" fontAlgn="auto" hangingPunct="1">
              <a:spcAft>
                <a:spcPts val="0"/>
              </a:spcAft>
              <a:defRPr/>
            </a:pPr>
            <a:r>
              <a:rPr lang="en-US" sz="3600" dirty="0" smtClean="0">
                <a:solidFill>
                  <a:srgbClr val="000099"/>
                </a:solidFill>
              </a:rPr>
              <a:t>HISD </a:t>
            </a:r>
            <a:r>
              <a:rPr lang="en-US" sz="3600" dirty="0">
                <a:solidFill>
                  <a:srgbClr val="000099"/>
                </a:solidFill>
              </a:rPr>
              <a:t>Guidance </a:t>
            </a:r>
            <a:r>
              <a:rPr lang="en-US" sz="3600" dirty="0" smtClean="0">
                <a:solidFill>
                  <a:srgbClr val="000099"/>
                </a:solidFill>
              </a:rPr>
              <a:t>Approved by TEA</a:t>
            </a:r>
            <a:endParaRPr lang="en-US" sz="3600" dirty="0">
              <a:solidFill>
                <a:srgbClr val="000099"/>
              </a:solidFill>
            </a:endParaRPr>
          </a:p>
        </p:txBody>
      </p:sp>
      <p:sp>
        <p:nvSpPr>
          <p:cNvPr id="15363" name="Content Placeholder 2"/>
          <p:cNvSpPr>
            <a:spLocks noGrp="1"/>
          </p:cNvSpPr>
          <p:nvPr>
            <p:ph idx="1"/>
          </p:nvPr>
        </p:nvSpPr>
        <p:spPr>
          <a:xfrm>
            <a:off x="457200" y="1295400"/>
            <a:ext cx="8229600" cy="4495800"/>
          </a:xfrm>
        </p:spPr>
        <p:txBody>
          <a:bodyPr/>
          <a:lstStyle/>
          <a:p>
            <a:pPr eaLnBrk="1" hangingPunct="1">
              <a:defRPr/>
            </a:pPr>
            <a:r>
              <a:rPr lang="en-US" sz="3200" dirty="0"/>
              <a:t>S</a:t>
            </a:r>
            <a:r>
              <a:rPr lang="en-US" sz="3200" dirty="0" smtClean="0"/>
              <a:t>tate the specific weeks that services </a:t>
            </a:r>
            <a:r>
              <a:rPr lang="en-US" sz="3200" u="sng" dirty="0" smtClean="0"/>
              <a:t>will</a:t>
            </a:r>
            <a:r>
              <a:rPr lang="en-US" sz="3200" dirty="0" smtClean="0"/>
              <a:t> and </a:t>
            </a:r>
            <a:r>
              <a:rPr lang="en-US" sz="3200" u="sng" dirty="0" smtClean="0"/>
              <a:t>will not</a:t>
            </a:r>
            <a:r>
              <a:rPr lang="en-US" sz="3200" dirty="0" smtClean="0"/>
              <a:t> be delivered:</a:t>
            </a:r>
          </a:p>
          <a:p>
            <a:pPr lvl="1" eaLnBrk="1" hangingPunct="1">
              <a:defRPr/>
            </a:pPr>
            <a:r>
              <a:rPr lang="en-US" sz="2250" dirty="0" smtClean="0"/>
              <a:t>No services will be provided for the remainder of the 9 weeks.  </a:t>
            </a:r>
          </a:p>
          <a:p>
            <a:pPr lvl="1" eaLnBrk="1" hangingPunct="1">
              <a:defRPr/>
            </a:pPr>
            <a:r>
              <a:rPr lang="en-US" sz="2250" dirty="0" smtClean="0"/>
              <a:t>The IEP objectives will continue to be addressed by the classroom personnel when the service is not being provided.</a:t>
            </a:r>
          </a:p>
        </p:txBody>
      </p:sp>
      <p:sp>
        <p:nvSpPr>
          <p:cNvPr id="3" name="Footer Placeholder 2"/>
          <p:cNvSpPr>
            <a:spLocks noGrp="1"/>
          </p:cNvSpPr>
          <p:nvPr>
            <p:ph type="ftr" sz="quarter" idx="11"/>
          </p:nvPr>
        </p:nvSpPr>
        <p:spPr>
          <a:xfrm>
            <a:off x="5867400" y="6248400"/>
            <a:ext cx="2895600" cy="365125"/>
          </a:xfrm>
        </p:spPr>
        <p:txBody>
          <a:bodyPr/>
          <a:lstStyle/>
          <a:p>
            <a:pPr>
              <a:defRPr/>
            </a:pPr>
            <a:r>
              <a:rPr lang="en-US" dirty="0"/>
              <a:t>Developed by the Office of Special Education Services, Houston ISD Houston, TX</a:t>
            </a:r>
          </a:p>
        </p:txBody>
      </p:sp>
      <p:pic>
        <p:nvPicPr>
          <p:cNvPr id="31749" name="Picture 1" descr="Seal3light.jpg"/>
          <p:cNvPicPr>
            <a:picLocks noChangeAspect="1"/>
          </p:cNvPicPr>
          <p:nvPr/>
        </p:nvPicPr>
        <p:blipFill>
          <a:blip r:embed="rId3" cstate="print"/>
          <a:srcRect/>
          <a:stretch>
            <a:fillRect/>
          </a:stretch>
        </p:blipFill>
        <p:spPr bwMode="auto">
          <a:xfrm>
            <a:off x="0" y="0"/>
            <a:ext cx="1362075" cy="1295400"/>
          </a:xfrm>
          <a:prstGeom prst="rect">
            <a:avLst/>
          </a:prstGeom>
          <a:noFill/>
          <a:ln w="9525">
            <a:noFill/>
            <a:miter lim="800000"/>
            <a:headEnd/>
            <a:tailEnd/>
          </a:ln>
        </p:spPr>
      </p:pic>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15363">
                                            <p:txEl>
                                              <p:pRg st="1" end="1"/>
                                            </p:txEl>
                                          </p:spTgt>
                                        </p:tgtEl>
                                        <p:attrNameLst>
                                          <p:attrName>style.visibility</p:attrName>
                                        </p:attrNameLst>
                                      </p:cBhvr>
                                      <p:to>
                                        <p:strVal val="visible"/>
                                      </p:to>
                                    </p:set>
                                    <p:animEffect transition="in" filter="fade">
                                      <p:cBhvr>
                                        <p:cTn id="7" dur="500"/>
                                        <p:tgtEl>
                                          <p:spTgt spid="15363">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nodeType="clickEffect">
                                  <p:stCondLst>
                                    <p:cond delay="0"/>
                                  </p:stCondLst>
                                  <p:childTnLst>
                                    <p:set>
                                      <p:cBhvr>
                                        <p:cTn id="11" dur="1" fill="hold">
                                          <p:stCondLst>
                                            <p:cond delay="0"/>
                                          </p:stCondLst>
                                        </p:cTn>
                                        <p:tgtEl>
                                          <p:spTgt spid="15363">
                                            <p:txEl>
                                              <p:pRg st="2" end="2"/>
                                            </p:txEl>
                                          </p:spTgt>
                                        </p:tgtEl>
                                        <p:attrNameLst>
                                          <p:attrName>style.visibility</p:attrName>
                                        </p:attrNameLst>
                                      </p:cBhvr>
                                      <p:to>
                                        <p:strVal val="visible"/>
                                      </p:to>
                                    </p:set>
                                    <p:anim calcmode="lin" valueType="num">
                                      <p:cBhvr additive="base">
                                        <p:cTn id="12" dur="500" fill="hold"/>
                                        <p:tgtEl>
                                          <p:spTgt spid="1536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536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182563"/>
            <a:ext cx="7239000" cy="1111250"/>
          </a:xfrm>
        </p:spPr>
        <p:txBody>
          <a:bodyPr>
            <a:noAutofit/>
          </a:bodyPr>
          <a:lstStyle/>
          <a:p>
            <a:pPr eaLnBrk="1" fontAlgn="auto" hangingPunct="1">
              <a:spcAft>
                <a:spcPts val="0"/>
              </a:spcAft>
              <a:defRPr/>
            </a:pPr>
            <a:r>
              <a:rPr lang="en-US" sz="3600" dirty="0" smtClean="0">
                <a:solidFill>
                  <a:srgbClr val="000099"/>
                </a:solidFill>
              </a:rPr>
              <a:t>HISD </a:t>
            </a:r>
            <a:r>
              <a:rPr lang="en-US" sz="3600" dirty="0">
                <a:solidFill>
                  <a:srgbClr val="000099"/>
                </a:solidFill>
              </a:rPr>
              <a:t>Guidance </a:t>
            </a:r>
            <a:r>
              <a:rPr lang="en-US" sz="3600" dirty="0" smtClean="0">
                <a:solidFill>
                  <a:srgbClr val="000099"/>
                </a:solidFill>
              </a:rPr>
              <a:t>Approved by TEA</a:t>
            </a:r>
            <a:endParaRPr lang="en-US" sz="3600" dirty="0">
              <a:solidFill>
                <a:srgbClr val="000099"/>
              </a:solidFill>
            </a:endParaRPr>
          </a:p>
        </p:txBody>
      </p:sp>
      <p:sp>
        <p:nvSpPr>
          <p:cNvPr id="15363" name="Content Placeholder 2"/>
          <p:cNvSpPr>
            <a:spLocks noGrp="1"/>
          </p:cNvSpPr>
          <p:nvPr>
            <p:ph idx="1"/>
          </p:nvPr>
        </p:nvSpPr>
        <p:spPr>
          <a:xfrm>
            <a:off x="681038" y="1282700"/>
            <a:ext cx="7929562" cy="4495800"/>
          </a:xfrm>
        </p:spPr>
        <p:txBody>
          <a:bodyPr/>
          <a:lstStyle/>
          <a:p>
            <a:pPr eaLnBrk="1" hangingPunct="1">
              <a:defRPr/>
            </a:pPr>
            <a:r>
              <a:rPr lang="en-US" sz="3200" dirty="0"/>
              <a:t>S</a:t>
            </a:r>
            <a:r>
              <a:rPr lang="en-US" sz="3200" dirty="0" smtClean="0"/>
              <a:t>tate the specific weeks that services </a:t>
            </a:r>
            <a:r>
              <a:rPr lang="en-US" sz="3200" u="sng" dirty="0" smtClean="0"/>
              <a:t>will</a:t>
            </a:r>
            <a:r>
              <a:rPr lang="en-US" sz="3200" dirty="0" smtClean="0"/>
              <a:t> and </a:t>
            </a:r>
            <a:r>
              <a:rPr lang="en-US" sz="3200" u="sng" dirty="0" smtClean="0"/>
              <a:t>will not</a:t>
            </a:r>
            <a:r>
              <a:rPr lang="en-US" sz="3200" dirty="0" smtClean="0"/>
              <a:t> be delivered:</a:t>
            </a:r>
          </a:p>
          <a:p>
            <a:pPr lvl="1" eaLnBrk="1" hangingPunct="1">
              <a:defRPr/>
            </a:pPr>
            <a:r>
              <a:rPr lang="en-US" sz="2250" dirty="0" smtClean="0"/>
              <a:t>3-20 minute sessions per 9 weeks to be provided in the 1st, 2nd, and 3rd weeks to identify strategies to facilitate the student’s progress on the specified IEP objectives, train classroom personnel on the implementation of the strategies, and develop data collection system to monitor effectiveness. No services will be provided for the remainder of the 9 weeks. The IEP objectives will continue to be addressed by the classroom personnel when the service is not being provided.</a:t>
            </a:r>
          </a:p>
        </p:txBody>
      </p:sp>
      <p:sp>
        <p:nvSpPr>
          <p:cNvPr id="3" name="Footer Placeholder 2"/>
          <p:cNvSpPr>
            <a:spLocks noGrp="1"/>
          </p:cNvSpPr>
          <p:nvPr>
            <p:ph type="ftr" sz="quarter" idx="11"/>
          </p:nvPr>
        </p:nvSpPr>
        <p:spPr>
          <a:xfrm>
            <a:off x="5867400" y="6248400"/>
            <a:ext cx="2895600" cy="365125"/>
          </a:xfrm>
        </p:spPr>
        <p:txBody>
          <a:bodyPr/>
          <a:lstStyle/>
          <a:p>
            <a:pPr>
              <a:defRPr/>
            </a:pPr>
            <a:r>
              <a:rPr lang="en-US" dirty="0"/>
              <a:t>Developed by the Office of Special Education Services, Houston ISD Houston, TX</a:t>
            </a:r>
          </a:p>
        </p:txBody>
      </p:sp>
      <p:pic>
        <p:nvPicPr>
          <p:cNvPr id="32773" name="Picture 1" descr="Seal3light.jpg"/>
          <p:cNvPicPr>
            <a:picLocks noChangeAspect="1"/>
          </p:cNvPicPr>
          <p:nvPr/>
        </p:nvPicPr>
        <p:blipFill>
          <a:blip r:embed="rId3" cstate="print"/>
          <a:srcRect/>
          <a:stretch>
            <a:fillRect/>
          </a:stretch>
        </p:blipFill>
        <p:spPr bwMode="auto">
          <a:xfrm>
            <a:off x="0" y="0"/>
            <a:ext cx="1362075" cy="1295400"/>
          </a:xfrm>
          <a:prstGeom prst="rect">
            <a:avLst/>
          </a:prstGeom>
          <a:noFill/>
          <a:ln w="9525">
            <a:noFill/>
            <a:miter lim="800000"/>
            <a:headEnd/>
            <a:tailEnd/>
          </a:ln>
        </p:spPr>
      </p:pic>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15363">
                                            <p:txEl>
                                              <p:pRg st="1" end="1"/>
                                            </p:txEl>
                                          </p:spTgt>
                                        </p:tgtEl>
                                        <p:attrNameLst>
                                          <p:attrName>style.visibility</p:attrName>
                                        </p:attrNameLst>
                                      </p:cBhvr>
                                      <p:to>
                                        <p:strVal val="visible"/>
                                      </p:to>
                                    </p:set>
                                    <p:animEffect transition="in" filter="fade">
                                      <p:cBhvr>
                                        <p:cTn id="7" dur="500"/>
                                        <p:tgtEl>
                                          <p:spTgt spid="1536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182563"/>
            <a:ext cx="7086600" cy="1111250"/>
          </a:xfrm>
        </p:spPr>
        <p:txBody>
          <a:bodyPr>
            <a:noAutofit/>
          </a:bodyPr>
          <a:lstStyle/>
          <a:p>
            <a:pPr eaLnBrk="1" fontAlgn="auto" hangingPunct="1">
              <a:spcAft>
                <a:spcPts val="0"/>
              </a:spcAft>
              <a:defRPr/>
            </a:pPr>
            <a:r>
              <a:rPr lang="en-US" sz="3600" dirty="0" smtClean="0">
                <a:solidFill>
                  <a:srgbClr val="000099"/>
                </a:solidFill>
              </a:rPr>
              <a:t>HISD </a:t>
            </a:r>
            <a:r>
              <a:rPr lang="en-US" sz="3600" dirty="0">
                <a:solidFill>
                  <a:srgbClr val="000099"/>
                </a:solidFill>
              </a:rPr>
              <a:t>Guidance </a:t>
            </a:r>
            <a:r>
              <a:rPr lang="en-US" sz="3600" dirty="0" smtClean="0">
                <a:solidFill>
                  <a:srgbClr val="000099"/>
                </a:solidFill>
              </a:rPr>
              <a:t>Approved by TEA</a:t>
            </a:r>
            <a:endParaRPr lang="en-US" sz="3600" dirty="0">
              <a:solidFill>
                <a:srgbClr val="000099"/>
              </a:solidFill>
            </a:endParaRPr>
          </a:p>
        </p:txBody>
      </p:sp>
      <p:sp>
        <p:nvSpPr>
          <p:cNvPr id="33795" name="Content Placeholder 2"/>
          <p:cNvSpPr>
            <a:spLocks noGrp="1"/>
          </p:cNvSpPr>
          <p:nvPr>
            <p:ph idx="1"/>
          </p:nvPr>
        </p:nvSpPr>
        <p:spPr>
          <a:xfrm>
            <a:off x="762000" y="1447800"/>
            <a:ext cx="7772400" cy="4343400"/>
          </a:xfrm>
        </p:spPr>
        <p:txBody>
          <a:bodyPr/>
          <a:lstStyle/>
          <a:p>
            <a:pPr eaLnBrk="1" hangingPunct="1"/>
            <a:r>
              <a:rPr lang="en-US" sz="3400" smtClean="0">
                <a:ea typeface="ＭＳ Ｐゴシック" charset="-128"/>
              </a:rPr>
              <a:t>State the specific weeks that services </a:t>
            </a:r>
            <a:r>
              <a:rPr lang="en-US" sz="3400" u="sng" smtClean="0">
                <a:ea typeface="ＭＳ Ｐゴシック" charset="-128"/>
              </a:rPr>
              <a:t>will</a:t>
            </a:r>
            <a:r>
              <a:rPr lang="en-US" sz="3400" smtClean="0">
                <a:ea typeface="ＭＳ Ｐゴシック" charset="-128"/>
              </a:rPr>
              <a:t> and </a:t>
            </a:r>
            <a:r>
              <a:rPr lang="en-US" sz="3400" u="sng" smtClean="0">
                <a:ea typeface="ＭＳ Ｐゴシック" charset="-128"/>
              </a:rPr>
              <a:t>will not</a:t>
            </a:r>
            <a:r>
              <a:rPr lang="en-US" sz="3400" smtClean="0">
                <a:ea typeface="ＭＳ Ｐゴシック" charset="-128"/>
              </a:rPr>
              <a:t> be delivered:</a:t>
            </a:r>
          </a:p>
          <a:p>
            <a:pPr lvl="1" eaLnBrk="1" hangingPunct="1"/>
            <a:r>
              <a:rPr lang="en-US" sz="2400" smtClean="0">
                <a:ea typeface="ＭＳ Ｐゴシック" charset="-128"/>
              </a:rPr>
              <a:t>5-15 minute sessions per 6-weeks with 2-15 minute sessions in week 1 and in week 3, and one 15 minute session in week 5 with no services in the remaining weeks which will be used to monitor stabilization of skills.</a:t>
            </a:r>
          </a:p>
        </p:txBody>
      </p:sp>
      <p:sp>
        <p:nvSpPr>
          <p:cNvPr id="3" name="Footer Placeholder 2"/>
          <p:cNvSpPr>
            <a:spLocks noGrp="1"/>
          </p:cNvSpPr>
          <p:nvPr>
            <p:ph type="ftr" sz="quarter" idx="11"/>
          </p:nvPr>
        </p:nvSpPr>
        <p:spPr>
          <a:xfrm>
            <a:off x="5867400" y="6248400"/>
            <a:ext cx="2895600" cy="365125"/>
          </a:xfrm>
        </p:spPr>
        <p:txBody>
          <a:bodyPr/>
          <a:lstStyle/>
          <a:p>
            <a:pPr>
              <a:defRPr/>
            </a:pPr>
            <a:r>
              <a:rPr lang="en-US" dirty="0"/>
              <a:t>Developed by the Office of Special Education Services, Houston ISD Houston, TX</a:t>
            </a:r>
          </a:p>
        </p:txBody>
      </p:sp>
      <p:pic>
        <p:nvPicPr>
          <p:cNvPr id="33797" name="Picture 1" descr="Seal3light.jpg"/>
          <p:cNvPicPr>
            <a:picLocks noChangeAspect="1"/>
          </p:cNvPicPr>
          <p:nvPr/>
        </p:nvPicPr>
        <p:blipFill>
          <a:blip r:embed="rId3" cstate="print"/>
          <a:srcRect/>
          <a:stretch>
            <a:fillRect/>
          </a:stretch>
        </p:blipFill>
        <p:spPr bwMode="auto">
          <a:xfrm>
            <a:off x="0" y="0"/>
            <a:ext cx="1362075" cy="1295400"/>
          </a:xfrm>
          <a:prstGeom prst="rect">
            <a:avLst/>
          </a:prstGeom>
          <a:noFill/>
          <a:ln w="9525">
            <a:noFill/>
            <a:miter lim="800000"/>
            <a:headEnd/>
            <a:tailEnd/>
          </a:ln>
        </p:spPr>
      </p:pic>
    </p:spTree>
  </p:cSld>
  <p:clrMapOvr>
    <a:masterClrMapping/>
  </p:clrMapOvr>
  <p:transition spd="slow">
    <p:fade thruBlk="1"/>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2955" y="177062"/>
            <a:ext cx="6351845" cy="1111250"/>
          </a:xfrm>
        </p:spPr>
        <p:txBody>
          <a:bodyPr>
            <a:noAutofit/>
          </a:bodyPr>
          <a:lstStyle/>
          <a:p>
            <a:pPr eaLnBrk="1" fontAlgn="auto" hangingPunct="1">
              <a:spcAft>
                <a:spcPts val="0"/>
              </a:spcAft>
              <a:defRPr/>
            </a:pPr>
            <a:r>
              <a:rPr lang="en-US" sz="2900" dirty="0">
                <a:solidFill>
                  <a:srgbClr val="000099"/>
                </a:solidFill>
              </a:rPr>
              <a:t>Applying the Requirements for Documenting Amount, Frequency, Duration, and Location in the IEP </a:t>
            </a:r>
          </a:p>
        </p:txBody>
      </p:sp>
      <p:sp>
        <p:nvSpPr>
          <p:cNvPr id="34819" name="Content Placeholder 2"/>
          <p:cNvSpPr>
            <a:spLocks noGrp="1"/>
          </p:cNvSpPr>
          <p:nvPr>
            <p:ph idx="1"/>
          </p:nvPr>
        </p:nvSpPr>
        <p:spPr>
          <a:xfrm>
            <a:off x="990600" y="1600200"/>
            <a:ext cx="7162800" cy="3810000"/>
          </a:xfrm>
        </p:spPr>
        <p:txBody>
          <a:bodyPr/>
          <a:lstStyle/>
          <a:p>
            <a:pPr marL="0" indent="0" eaLnBrk="1" hangingPunct="1">
              <a:buFont typeface="Wingdings" pitchFamily="2" charset="2"/>
              <a:buNone/>
            </a:pPr>
            <a:r>
              <a:rPr lang="en-US" sz="2800" b="1" smtClean="0">
                <a:ea typeface="ＭＳ Ｐゴシック" charset="-128"/>
              </a:rPr>
              <a:t>Activity</a:t>
            </a:r>
            <a:r>
              <a:rPr lang="en-US" sz="2800" smtClean="0">
                <a:ea typeface="ＭＳ Ｐゴシック" charset="-128"/>
              </a:rPr>
              <a:t>: Use the worksheet to label the sections of the supports and services statement with the appropriate element (amount, frequency, duration, and location):</a:t>
            </a:r>
          </a:p>
          <a:p>
            <a:pPr marL="0" indent="0" eaLnBrk="1" hangingPunct="1">
              <a:buFont typeface="Wingdings" pitchFamily="2" charset="2"/>
              <a:buNone/>
            </a:pPr>
            <a:endParaRPr lang="en-US" sz="400" smtClean="0">
              <a:ea typeface="ＭＳ Ｐゴシック" charset="-128"/>
            </a:endParaRPr>
          </a:p>
          <a:p>
            <a:pPr lvl="1" eaLnBrk="1" hangingPunct="1"/>
            <a:r>
              <a:rPr lang="en-US" sz="2000" b="1" smtClean="0">
                <a:ea typeface="ＭＳ Ｐゴシック" charset="-128"/>
              </a:rPr>
              <a:t>30 minutes 5X in a 6-weeks  period</a:t>
            </a:r>
            <a:r>
              <a:rPr lang="en-US" sz="2000" smtClean="0">
                <a:ea typeface="ＭＳ Ｐゴシック" charset="-128"/>
              </a:rPr>
              <a:t>- 1 time a week for 30 minutes for 5 weeks, one week with no services so therapist may access carryover in general education science classroom , in a 6 week period</a:t>
            </a:r>
            <a:endParaRPr lang="en-US" sz="1900" smtClean="0">
              <a:ea typeface="ＭＳ Ｐゴシック" charset="-128"/>
            </a:endParaRPr>
          </a:p>
        </p:txBody>
      </p:sp>
      <p:sp>
        <p:nvSpPr>
          <p:cNvPr id="3" name="Footer Placeholder 2"/>
          <p:cNvSpPr>
            <a:spLocks noGrp="1"/>
          </p:cNvSpPr>
          <p:nvPr>
            <p:ph type="ftr" sz="quarter" idx="11"/>
          </p:nvPr>
        </p:nvSpPr>
        <p:spPr>
          <a:xfrm>
            <a:off x="5791200" y="6019800"/>
            <a:ext cx="2895600" cy="609600"/>
          </a:xfrm>
        </p:spPr>
        <p:txBody>
          <a:bodyPr/>
          <a:lstStyle/>
          <a:p>
            <a:pPr>
              <a:defRPr/>
            </a:pPr>
            <a:r>
              <a:rPr lang="en-US" dirty="0"/>
              <a:t>Provided by Texas Education Agency</a:t>
            </a:r>
          </a:p>
          <a:p>
            <a:pPr>
              <a:defRPr/>
            </a:pPr>
            <a:endParaRPr lang="en-US" dirty="0"/>
          </a:p>
        </p:txBody>
      </p:sp>
      <p:pic>
        <p:nvPicPr>
          <p:cNvPr id="34821" name="Picture 1" descr="Seal3light.jpg"/>
          <p:cNvPicPr>
            <a:picLocks noChangeAspect="1"/>
          </p:cNvPicPr>
          <p:nvPr/>
        </p:nvPicPr>
        <p:blipFill>
          <a:blip r:embed="rId3" cstate="print"/>
          <a:srcRect/>
          <a:stretch>
            <a:fillRect/>
          </a:stretch>
        </p:blipFill>
        <p:spPr bwMode="auto">
          <a:xfrm>
            <a:off x="0" y="0"/>
            <a:ext cx="1362075" cy="1295400"/>
          </a:xfrm>
          <a:prstGeom prst="rect">
            <a:avLst/>
          </a:prstGeom>
          <a:noFill/>
          <a:ln w="9525">
            <a:noFill/>
            <a:miter lim="800000"/>
            <a:headEnd/>
            <a:tailEnd/>
          </a:ln>
        </p:spPr>
      </p:pic>
    </p:spTree>
  </p:cSld>
  <p:clrMapOvr>
    <a:masterClrMapping/>
  </p:clrMapOvr>
  <p:transition spd="slow">
    <p:fade thruBlk="1"/>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1" y="184150"/>
            <a:ext cx="7086600" cy="1492250"/>
          </a:xfrm>
        </p:spPr>
        <p:txBody>
          <a:bodyPr>
            <a:noAutofit/>
          </a:bodyPr>
          <a:lstStyle/>
          <a:p>
            <a:pPr eaLnBrk="1" fontAlgn="auto" hangingPunct="1">
              <a:spcAft>
                <a:spcPts val="0"/>
              </a:spcAft>
              <a:defRPr/>
            </a:pPr>
            <a:r>
              <a:rPr lang="en-US" sz="2900" dirty="0" smtClean="0">
                <a:solidFill>
                  <a:srgbClr val="000099"/>
                </a:solidFill>
              </a:rPr>
              <a:t>Applying the Requirements for Documenting Amount, Frequency, Duration, and Location in the IEP </a:t>
            </a:r>
            <a:endParaRPr lang="en-US" sz="2900" dirty="0">
              <a:solidFill>
                <a:srgbClr val="000099"/>
              </a:solidFill>
            </a:endParaRPr>
          </a:p>
        </p:txBody>
      </p:sp>
      <p:sp>
        <p:nvSpPr>
          <p:cNvPr id="35843" name="Content Placeholder 2"/>
          <p:cNvSpPr>
            <a:spLocks noGrp="1"/>
          </p:cNvSpPr>
          <p:nvPr>
            <p:ph idx="1"/>
          </p:nvPr>
        </p:nvSpPr>
        <p:spPr>
          <a:xfrm>
            <a:off x="1143000" y="1828800"/>
            <a:ext cx="7543800" cy="3810000"/>
          </a:xfrm>
        </p:spPr>
        <p:txBody>
          <a:bodyPr/>
          <a:lstStyle/>
          <a:p>
            <a:pPr marL="0" indent="0" eaLnBrk="1" hangingPunct="1">
              <a:buFont typeface="Wingdings 3" pitchFamily="18" charset="2"/>
              <a:buNone/>
            </a:pPr>
            <a:r>
              <a:rPr lang="en-US" sz="2800" b="1" smtClean="0">
                <a:ea typeface="ＭＳ Ｐゴシック" charset="-128"/>
              </a:rPr>
              <a:t>Activity</a:t>
            </a:r>
            <a:r>
              <a:rPr lang="en-US" sz="2800" smtClean="0">
                <a:ea typeface="ＭＳ Ｐゴシック" charset="-128"/>
              </a:rPr>
              <a:t>: Use the worksheet to label the sections of the supports and services statement with the appropriate element (amount, frequency, duration, and location):</a:t>
            </a:r>
          </a:p>
          <a:p>
            <a:pPr marL="0" indent="0" eaLnBrk="1" hangingPunct="1">
              <a:buFont typeface="Wingdings 3" pitchFamily="18" charset="2"/>
              <a:buNone/>
            </a:pPr>
            <a:endParaRPr lang="en-US" sz="600" smtClean="0">
              <a:ea typeface="ＭＳ Ｐゴシック" charset="-128"/>
            </a:endParaRPr>
          </a:p>
          <a:p>
            <a:pPr lvl="2" eaLnBrk="1" hangingPunct="1">
              <a:buClrTx/>
            </a:pPr>
            <a:r>
              <a:rPr lang="en-US" sz="2400" b="1" smtClean="0">
                <a:ea typeface="ＭＳ Ｐゴシック" charset="-128"/>
              </a:rPr>
              <a:t>180 minutes per 6-weeks period </a:t>
            </a:r>
            <a:r>
              <a:rPr lang="en-US" sz="2400" smtClean="0">
                <a:ea typeface="ＭＳ Ｐゴシック" charset="-128"/>
              </a:rPr>
              <a:t>- 45 minutes for 4 consecutive weeks and 2 weeks with no services to determine generalization, in a 6-weeks period</a:t>
            </a:r>
            <a:endParaRPr lang="en-US" sz="1800" smtClean="0">
              <a:ea typeface="ＭＳ Ｐゴシック" charset="-128"/>
            </a:endParaRPr>
          </a:p>
        </p:txBody>
      </p:sp>
      <p:sp>
        <p:nvSpPr>
          <p:cNvPr id="3" name="Footer Placeholder 2"/>
          <p:cNvSpPr>
            <a:spLocks noGrp="1"/>
          </p:cNvSpPr>
          <p:nvPr>
            <p:ph type="ftr" sz="quarter" idx="11"/>
          </p:nvPr>
        </p:nvSpPr>
        <p:spPr>
          <a:xfrm>
            <a:off x="5867400" y="6096000"/>
            <a:ext cx="2895600" cy="517525"/>
          </a:xfrm>
        </p:spPr>
        <p:txBody>
          <a:bodyPr/>
          <a:lstStyle/>
          <a:p>
            <a:pPr>
              <a:defRPr/>
            </a:pPr>
            <a:r>
              <a:rPr lang="en-US" dirty="0"/>
              <a:t>Provided by Texas Education Agency</a:t>
            </a:r>
          </a:p>
        </p:txBody>
      </p:sp>
      <p:pic>
        <p:nvPicPr>
          <p:cNvPr id="35845" name="Picture 1" descr="Seal3light.jpg"/>
          <p:cNvPicPr>
            <a:picLocks noChangeAspect="1"/>
          </p:cNvPicPr>
          <p:nvPr/>
        </p:nvPicPr>
        <p:blipFill>
          <a:blip r:embed="rId3" cstate="print"/>
          <a:srcRect/>
          <a:stretch>
            <a:fillRect/>
          </a:stretch>
        </p:blipFill>
        <p:spPr bwMode="auto">
          <a:xfrm>
            <a:off x="85725" y="0"/>
            <a:ext cx="1362075" cy="1295400"/>
          </a:xfrm>
          <a:prstGeom prst="rect">
            <a:avLst/>
          </a:prstGeom>
          <a:noFill/>
          <a:ln w="9525">
            <a:noFill/>
            <a:miter lim="800000"/>
            <a:headEnd/>
            <a:tailEnd/>
          </a:ln>
        </p:spPr>
      </p:pic>
    </p:spTree>
  </p:cSld>
  <p:clrMapOvr>
    <a:masterClrMapping/>
  </p:clrMapOvr>
  <p:transition spd="slow">
    <p:fade thruBlk="1"/>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304800"/>
            <a:ext cx="6790660" cy="1111250"/>
          </a:xfrm>
        </p:spPr>
        <p:txBody>
          <a:bodyPr>
            <a:noAutofit/>
          </a:bodyPr>
          <a:lstStyle/>
          <a:p>
            <a:pPr eaLnBrk="1" fontAlgn="auto" hangingPunct="1">
              <a:spcAft>
                <a:spcPts val="0"/>
              </a:spcAft>
              <a:defRPr/>
            </a:pPr>
            <a:r>
              <a:rPr lang="en-US" sz="2800" dirty="0" smtClean="0">
                <a:solidFill>
                  <a:srgbClr val="000099"/>
                </a:solidFill>
              </a:rPr>
              <a:t>Applying the Requirements for Documenting Amount</a:t>
            </a:r>
            <a:r>
              <a:rPr lang="en-US" sz="2800" dirty="0">
                <a:solidFill>
                  <a:srgbClr val="000099"/>
                </a:solidFill>
              </a:rPr>
              <a:t>, Frequency, Duration, and Location in the IEP</a:t>
            </a:r>
            <a:r>
              <a:rPr lang="en-US" sz="2800" dirty="0" smtClean="0">
                <a:solidFill>
                  <a:srgbClr val="000099"/>
                </a:solidFill>
              </a:rPr>
              <a:t> </a:t>
            </a:r>
            <a:endParaRPr lang="en-US" sz="2800" dirty="0">
              <a:solidFill>
                <a:srgbClr val="000099"/>
              </a:solidFill>
            </a:endParaRPr>
          </a:p>
        </p:txBody>
      </p:sp>
      <p:sp>
        <p:nvSpPr>
          <p:cNvPr id="36867" name="Content Placeholder 2"/>
          <p:cNvSpPr>
            <a:spLocks noGrp="1"/>
          </p:cNvSpPr>
          <p:nvPr>
            <p:ph idx="1"/>
          </p:nvPr>
        </p:nvSpPr>
        <p:spPr>
          <a:xfrm>
            <a:off x="1066800" y="1676400"/>
            <a:ext cx="6934200" cy="3886200"/>
          </a:xfrm>
        </p:spPr>
        <p:txBody>
          <a:bodyPr/>
          <a:lstStyle/>
          <a:p>
            <a:pPr marL="0" indent="0" eaLnBrk="1" hangingPunct="1">
              <a:buFont typeface="Wingdings 3" pitchFamily="18" charset="2"/>
              <a:buNone/>
            </a:pPr>
            <a:r>
              <a:rPr lang="en-US" sz="2800" b="1" smtClean="0">
                <a:ea typeface="ＭＳ Ｐゴシック" charset="-128"/>
              </a:rPr>
              <a:t>Activity</a:t>
            </a:r>
            <a:r>
              <a:rPr lang="en-US" sz="2800" smtClean="0">
                <a:ea typeface="ＭＳ Ｐゴシック" charset="-128"/>
              </a:rPr>
              <a:t>: </a:t>
            </a:r>
            <a:r>
              <a:rPr lang="en-US" sz="2400" smtClean="0">
                <a:ea typeface="ＭＳ Ｐゴシック" charset="-128"/>
              </a:rPr>
              <a:t>Use the worksheet to label the sections of the supports and services statement with the appropriate element (amount, frequency, duration, and location):</a:t>
            </a:r>
          </a:p>
          <a:p>
            <a:pPr marL="0" indent="0" eaLnBrk="1" hangingPunct="1">
              <a:buFont typeface="Wingdings 3" pitchFamily="18" charset="2"/>
              <a:buNone/>
            </a:pPr>
            <a:endParaRPr lang="en-US" sz="1400" smtClean="0">
              <a:ea typeface="ＭＳ Ｐゴシック" charset="-128"/>
            </a:endParaRPr>
          </a:p>
          <a:p>
            <a:pPr lvl="1" eaLnBrk="1" hangingPunct="1">
              <a:buClrTx/>
              <a:buFont typeface="Arial" pitchFamily="34" charset="0"/>
              <a:buChar char="•"/>
            </a:pPr>
            <a:r>
              <a:rPr lang="en-US" sz="2400" b="1" smtClean="0">
                <a:ea typeface="ＭＳ Ｐゴシック" charset="-128"/>
              </a:rPr>
              <a:t>10-30 minutes sessions in a 6-weeks period </a:t>
            </a:r>
            <a:r>
              <a:rPr lang="en-US" sz="2400" smtClean="0">
                <a:ea typeface="ＭＳ Ｐゴシック" charset="-128"/>
              </a:rPr>
              <a:t>-2 sessions for 30 minutes for 4 weeks and then 1 time for 30 minutes for 2 weeks in a 6-weeks period</a:t>
            </a:r>
          </a:p>
        </p:txBody>
      </p:sp>
      <p:sp>
        <p:nvSpPr>
          <p:cNvPr id="3" name="Footer Placeholder 2"/>
          <p:cNvSpPr>
            <a:spLocks noGrp="1"/>
          </p:cNvSpPr>
          <p:nvPr>
            <p:ph type="ftr" sz="quarter" idx="11"/>
          </p:nvPr>
        </p:nvSpPr>
        <p:spPr>
          <a:xfrm>
            <a:off x="5867400" y="6096000"/>
            <a:ext cx="2895600" cy="517525"/>
          </a:xfrm>
        </p:spPr>
        <p:txBody>
          <a:bodyPr/>
          <a:lstStyle/>
          <a:p>
            <a:pPr>
              <a:defRPr/>
            </a:pPr>
            <a:r>
              <a:rPr lang="en-US" dirty="0"/>
              <a:t>Provided by Texas Education Agency</a:t>
            </a:r>
          </a:p>
        </p:txBody>
      </p:sp>
      <p:pic>
        <p:nvPicPr>
          <p:cNvPr id="36869" name="Picture 1" descr="Seal3light.jpg"/>
          <p:cNvPicPr>
            <a:picLocks noChangeAspect="1"/>
          </p:cNvPicPr>
          <p:nvPr/>
        </p:nvPicPr>
        <p:blipFill>
          <a:blip r:embed="rId3" cstate="print"/>
          <a:srcRect/>
          <a:stretch>
            <a:fillRect/>
          </a:stretch>
        </p:blipFill>
        <p:spPr bwMode="auto">
          <a:xfrm>
            <a:off x="0" y="0"/>
            <a:ext cx="1362075" cy="1295400"/>
          </a:xfrm>
          <a:prstGeom prst="rect">
            <a:avLst/>
          </a:prstGeom>
          <a:noFill/>
          <a:ln w="9525">
            <a:noFill/>
            <a:miter lim="800000"/>
            <a:headEnd/>
            <a:tailEnd/>
          </a:ln>
        </p:spPr>
      </p:pic>
    </p:spTree>
  </p:cSld>
  <p:clrMapOvr>
    <a:masterClrMapping/>
  </p:clrMapOvr>
  <p:transition spd="slow">
    <p:fade thruBlk="1"/>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182563"/>
            <a:ext cx="7086600" cy="1111250"/>
          </a:xfrm>
        </p:spPr>
        <p:txBody>
          <a:bodyPr/>
          <a:lstStyle/>
          <a:p>
            <a:pPr eaLnBrk="1" fontAlgn="auto" hangingPunct="1">
              <a:spcAft>
                <a:spcPts val="0"/>
              </a:spcAft>
              <a:defRPr/>
            </a:pPr>
            <a:r>
              <a:rPr lang="en-US" dirty="0" smtClean="0">
                <a:solidFill>
                  <a:srgbClr val="000099"/>
                </a:solidFill>
              </a:rPr>
              <a:t>What are 3 Take </a:t>
            </a:r>
            <a:r>
              <a:rPr lang="en-US" dirty="0" err="1" smtClean="0">
                <a:solidFill>
                  <a:srgbClr val="000099"/>
                </a:solidFill>
              </a:rPr>
              <a:t>Aways</a:t>
            </a:r>
            <a:r>
              <a:rPr lang="en-US" dirty="0" smtClean="0">
                <a:solidFill>
                  <a:srgbClr val="000099"/>
                </a:solidFill>
              </a:rPr>
              <a:t>?</a:t>
            </a:r>
            <a:endParaRPr lang="en-US" dirty="0">
              <a:solidFill>
                <a:srgbClr val="000099"/>
              </a:solidFill>
            </a:endParaRPr>
          </a:p>
        </p:txBody>
      </p:sp>
      <p:sp>
        <p:nvSpPr>
          <p:cNvPr id="15363" name="Content Placeholder 2"/>
          <p:cNvSpPr>
            <a:spLocks noGrp="1"/>
          </p:cNvSpPr>
          <p:nvPr>
            <p:ph idx="1"/>
          </p:nvPr>
        </p:nvSpPr>
        <p:spPr>
          <a:xfrm>
            <a:off x="1143000" y="1622425"/>
            <a:ext cx="7467600" cy="4525963"/>
          </a:xfrm>
        </p:spPr>
        <p:txBody>
          <a:bodyPr/>
          <a:lstStyle/>
          <a:p>
            <a:pPr algn="ctr" eaLnBrk="1" hangingPunct="1">
              <a:defRPr/>
            </a:pPr>
            <a:endParaRPr lang="en-US" dirty="0" smtClean="0"/>
          </a:p>
          <a:p>
            <a:pPr algn="ctr" eaLnBrk="1" hangingPunct="1">
              <a:defRPr/>
            </a:pPr>
            <a:endParaRPr lang="en-US" dirty="0"/>
          </a:p>
          <a:p>
            <a:pPr algn="ctr" eaLnBrk="1" hangingPunct="1">
              <a:defRPr/>
            </a:pPr>
            <a:endParaRPr lang="en-US" dirty="0" smtClean="0"/>
          </a:p>
          <a:p>
            <a:pPr marL="0" indent="0" algn="ctr" eaLnBrk="1" hangingPunct="1">
              <a:buFont typeface="Wingdings" pitchFamily="2" charset="2"/>
              <a:buNone/>
              <a:defRPr/>
            </a:pPr>
            <a:r>
              <a:rPr lang="en-US" sz="9600" b="1" dirty="0" smtClean="0">
                <a:solidFill>
                  <a:srgbClr val="000099"/>
                </a:solidFill>
                <a:effectLst>
                  <a:outerShdw blurRad="38100" dist="38100" dir="2700000" algn="tl">
                    <a:srgbClr val="000000">
                      <a:alpha val="43137"/>
                    </a:srgbClr>
                  </a:outerShdw>
                </a:effectLst>
              </a:rPr>
              <a:t>Share Out</a:t>
            </a:r>
          </a:p>
          <a:p>
            <a:pPr marL="0" indent="0" algn="ctr" eaLnBrk="1" hangingPunct="1">
              <a:buFont typeface="Wingdings" pitchFamily="2" charset="2"/>
              <a:buNone/>
              <a:defRPr/>
            </a:pPr>
            <a:r>
              <a:rPr lang="en-US" sz="4800" b="1" dirty="0" smtClean="0">
                <a:solidFill>
                  <a:srgbClr val="000099"/>
                </a:solidFill>
                <a:effectLst>
                  <a:outerShdw blurRad="38100" dist="38100" dir="2700000" algn="tl">
                    <a:srgbClr val="000000">
                      <a:alpha val="43137"/>
                    </a:srgbClr>
                  </a:outerShdw>
                </a:effectLst>
              </a:rPr>
              <a:t>Check for understanding</a:t>
            </a:r>
          </a:p>
        </p:txBody>
      </p:sp>
      <p:sp>
        <p:nvSpPr>
          <p:cNvPr id="3" name="Footer Placeholder 2"/>
          <p:cNvSpPr>
            <a:spLocks noGrp="1"/>
          </p:cNvSpPr>
          <p:nvPr>
            <p:ph type="ftr" sz="quarter" idx="11"/>
          </p:nvPr>
        </p:nvSpPr>
        <p:spPr>
          <a:xfrm>
            <a:off x="5867400" y="6248400"/>
            <a:ext cx="2895600" cy="365125"/>
          </a:xfrm>
        </p:spPr>
        <p:txBody>
          <a:bodyPr/>
          <a:lstStyle/>
          <a:p>
            <a:pPr>
              <a:defRPr/>
            </a:pPr>
            <a:r>
              <a:rPr lang="en-US" dirty="0"/>
              <a:t>Developed by the Office of Special Education Services, Houston ISD Houston, TX</a:t>
            </a:r>
          </a:p>
        </p:txBody>
      </p:sp>
      <p:pic>
        <p:nvPicPr>
          <p:cNvPr id="37893" name="Picture 1" descr="Seal3light.jpg"/>
          <p:cNvPicPr>
            <a:picLocks noChangeAspect="1"/>
          </p:cNvPicPr>
          <p:nvPr/>
        </p:nvPicPr>
        <p:blipFill>
          <a:blip r:embed="rId3" cstate="print"/>
          <a:srcRect/>
          <a:stretch>
            <a:fillRect/>
          </a:stretch>
        </p:blipFill>
        <p:spPr bwMode="auto">
          <a:xfrm>
            <a:off x="85725" y="76200"/>
            <a:ext cx="1362075" cy="1295400"/>
          </a:xfrm>
          <a:prstGeom prst="rect">
            <a:avLst/>
          </a:prstGeom>
          <a:noFill/>
          <a:ln w="9525">
            <a:noFill/>
            <a:miter lim="800000"/>
            <a:headEnd/>
            <a:tailEnd/>
          </a:ln>
        </p:spPr>
      </p:pic>
      <p:pic>
        <p:nvPicPr>
          <p:cNvPr id="37894" name="Picture 2" descr="C:\Documents and Settings\scolebra\Local Settings\Temporary Internet Files\Content.IE5\6SQNQHBM\MC900432550[1].png"/>
          <p:cNvPicPr>
            <a:picLocks noChangeAspect="1" noChangeArrowheads="1"/>
          </p:cNvPicPr>
          <p:nvPr/>
        </p:nvPicPr>
        <p:blipFill>
          <a:blip r:embed="rId4" cstate="print"/>
          <a:srcRect/>
          <a:stretch>
            <a:fillRect/>
          </a:stretch>
        </p:blipFill>
        <p:spPr bwMode="auto">
          <a:xfrm>
            <a:off x="3733800" y="1676400"/>
            <a:ext cx="2362200" cy="1827213"/>
          </a:xfrm>
          <a:prstGeom prst="rect">
            <a:avLst/>
          </a:prstGeom>
          <a:noFill/>
          <a:ln w="9525">
            <a:noFill/>
            <a:miter lim="800000"/>
            <a:headEnd/>
            <a:tailEnd/>
          </a:ln>
        </p:spPr>
      </p:pic>
    </p:spTree>
  </p:cSld>
  <p:clrMapOvr>
    <a:masterClrMapping/>
  </p:clrMapOvr>
  <p:transition spd="slow">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1" descr="Seal3light.jpg"/>
          <p:cNvPicPr>
            <a:picLocks noChangeAspect="1"/>
          </p:cNvPicPr>
          <p:nvPr/>
        </p:nvPicPr>
        <p:blipFill>
          <a:blip r:embed="rId3" cstate="print"/>
          <a:srcRect/>
          <a:stretch>
            <a:fillRect/>
          </a:stretch>
        </p:blipFill>
        <p:spPr bwMode="auto">
          <a:xfrm>
            <a:off x="0" y="0"/>
            <a:ext cx="1362075" cy="1295400"/>
          </a:xfrm>
          <a:prstGeom prst="rect">
            <a:avLst/>
          </a:prstGeom>
          <a:noFill/>
          <a:ln w="9525">
            <a:noFill/>
            <a:miter lim="800000"/>
            <a:headEnd/>
            <a:tailEnd/>
          </a:ln>
        </p:spPr>
      </p:pic>
      <p:sp>
        <p:nvSpPr>
          <p:cNvPr id="2" name="Title 1"/>
          <p:cNvSpPr>
            <a:spLocks noGrp="1"/>
          </p:cNvSpPr>
          <p:nvPr>
            <p:ph type="title"/>
          </p:nvPr>
        </p:nvSpPr>
        <p:spPr>
          <a:xfrm>
            <a:off x="1524000" y="304800"/>
            <a:ext cx="7162800" cy="1111664"/>
          </a:xfrm>
        </p:spPr>
        <p:txBody>
          <a:bodyPr/>
          <a:lstStyle/>
          <a:p>
            <a:pPr eaLnBrk="1" fontAlgn="auto" hangingPunct="1">
              <a:spcAft>
                <a:spcPts val="0"/>
              </a:spcAft>
              <a:defRPr/>
            </a:pPr>
            <a:r>
              <a:rPr lang="en-US" sz="4400" dirty="0">
                <a:solidFill>
                  <a:srgbClr val="000099"/>
                </a:solidFill>
              </a:rPr>
              <a:t>T</a:t>
            </a:r>
            <a:r>
              <a:rPr lang="en-US" sz="4400" dirty="0" smtClean="0">
                <a:solidFill>
                  <a:srgbClr val="000099"/>
                </a:solidFill>
              </a:rPr>
              <a:t>he IEP</a:t>
            </a:r>
            <a:endParaRPr lang="en-US" sz="4400" dirty="0">
              <a:solidFill>
                <a:srgbClr val="000099"/>
              </a:solidFill>
            </a:endParaRPr>
          </a:p>
        </p:txBody>
      </p:sp>
      <p:sp>
        <p:nvSpPr>
          <p:cNvPr id="11268" name="Content Placeholder 2"/>
          <p:cNvSpPr>
            <a:spLocks noGrp="1"/>
          </p:cNvSpPr>
          <p:nvPr>
            <p:ph idx="1"/>
          </p:nvPr>
        </p:nvSpPr>
        <p:spPr>
          <a:xfrm>
            <a:off x="1066800" y="1447800"/>
            <a:ext cx="7924800" cy="4038600"/>
          </a:xfrm>
        </p:spPr>
        <p:txBody>
          <a:bodyPr/>
          <a:lstStyle/>
          <a:p>
            <a:pPr eaLnBrk="1" hangingPunct="1"/>
            <a:r>
              <a:rPr lang="en-US" smtClean="0">
                <a:ea typeface="ＭＳ Ｐゴシック" charset="-128"/>
              </a:rPr>
              <a:t>The IEP is the legal document that describes how the school district will provide FAPE to a student in accordance with the IDEA.</a:t>
            </a:r>
          </a:p>
          <a:p>
            <a:pPr lvl="1" eaLnBrk="1" hangingPunct="1"/>
            <a:r>
              <a:rPr lang="en-US" smtClean="0">
                <a:ea typeface="ＭＳ Ｐゴシック" charset="-128"/>
              </a:rPr>
              <a:t>All students enrolled in Houston ISD have the right to a FAPE…</a:t>
            </a:r>
          </a:p>
          <a:p>
            <a:pPr lvl="3" eaLnBrk="1" hangingPunct="1">
              <a:buClrTx/>
            </a:pPr>
            <a:r>
              <a:rPr lang="en-US" b="1" smtClean="0">
                <a:ea typeface="ＭＳ Ｐゴシック" charset="-128"/>
              </a:rPr>
              <a:t>F</a:t>
            </a:r>
            <a:r>
              <a:rPr lang="en-US" smtClean="0">
                <a:ea typeface="ＭＳ Ｐゴシック" charset="-128"/>
              </a:rPr>
              <a:t>ree</a:t>
            </a:r>
          </a:p>
          <a:p>
            <a:pPr lvl="3" eaLnBrk="1" hangingPunct="1">
              <a:buClrTx/>
            </a:pPr>
            <a:r>
              <a:rPr lang="en-US" b="1" smtClean="0">
                <a:ea typeface="ＭＳ Ｐゴシック" charset="-128"/>
              </a:rPr>
              <a:t>A</a:t>
            </a:r>
            <a:r>
              <a:rPr lang="en-US" smtClean="0">
                <a:ea typeface="ＭＳ Ｐゴシック" charset="-128"/>
              </a:rPr>
              <a:t>ppropriate</a:t>
            </a:r>
          </a:p>
          <a:p>
            <a:pPr lvl="3" eaLnBrk="1" hangingPunct="1">
              <a:buClrTx/>
            </a:pPr>
            <a:r>
              <a:rPr lang="en-US" b="1" smtClean="0">
                <a:ea typeface="ＭＳ Ｐゴシック" charset="-128"/>
              </a:rPr>
              <a:t>P</a:t>
            </a:r>
            <a:r>
              <a:rPr lang="en-US" smtClean="0">
                <a:ea typeface="ＭＳ Ｐゴシック" charset="-128"/>
              </a:rPr>
              <a:t>ublic </a:t>
            </a:r>
          </a:p>
          <a:p>
            <a:pPr lvl="3" eaLnBrk="1" hangingPunct="1">
              <a:buClrTx/>
            </a:pPr>
            <a:r>
              <a:rPr lang="en-US" b="1" smtClean="0">
                <a:ea typeface="ＭＳ Ｐゴシック" charset="-128"/>
              </a:rPr>
              <a:t>E</a:t>
            </a:r>
            <a:r>
              <a:rPr lang="en-US" smtClean="0">
                <a:ea typeface="ＭＳ Ｐゴシック" charset="-128"/>
              </a:rPr>
              <a:t>ducation</a:t>
            </a:r>
          </a:p>
        </p:txBody>
      </p:sp>
      <p:sp>
        <p:nvSpPr>
          <p:cNvPr id="3" name="Footer Placeholder 2"/>
          <p:cNvSpPr>
            <a:spLocks noGrp="1"/>
          </p:cNvSpPr>
          <p:nvPr>
            <p:ph type="ftr" sz="quarter" idx="11"/>
          </p:nvPr>
        </p:nvSpPr>
        <p:spPr>
          <a:xfrm>
            <a:off x="5867400" y="6172200"/>
            <a:ext cx="2895600" cy="441325"/>
          </a:xfrm>
        </p:spPr>
        <p:txBody>
          <a:bodyPr/>
          <a:lstStyle/>
          <a:p>
            <a:pPr>
              <a:defRPr/>
            </a:pPr>
            <a:r>
              <a:rPr lang="en-US" dirty="0"/>
              <a:t>Developed by the Office of Special Education Services, Houston ISD Houston, TX</a:t>
            </a:r>
          </a:p>
        </p:txBody>
      </p:sp>
    </p:spTree>
  </p:cSld>
  <p:clrMapOvr>
    <a:masterClrMapping/>
  </p:clrMapOvr>
  <p:transition spd="slow">
    <p:fade thruBlk="1"/>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182563"/>
            <a:ext cx="7086600" cy="1111250"/>
          </a:xfrm>
        </p:spPr>
        <p:txBody>
          <a:bodyPr>
            <a:noAutofit/>
          </a:bodyPr>
          <a:lstStyle/>
          <a:p>
            <a:pPr eaLnBrk="1" fontAlgn="auto" hangingPunct="1">
              <a:spcAft>
                <a:spcPts val="0"/>
              </a:spcAft>
              <a:defRPr/>
            </a:pPr>
            <a:r>
              <a:rPr lang="en-US" sz="3200" dirty="0">
                <a:solidFill>
                  <a:srgbClr val="000099"/>
                </a:solidFill>
              </a:rPr>
              <a:t>What is </a:t>
            </a:r>
            <a:r>
              <a:rPr lang="en-US" sz="3200" dirty="0" smtClean="0">
                <a:solidFill>
                  <a:srgbClr val="000099"/>
                </a:solidFill>
              </a:rPr>
              <a:t>Incorrect: Check for Understanding</a:t>
            </a:r>
            <a:endParaRPr lang="en-US" sz="3200" dirty="0">
              <a:solidFill>
                <a:srgbClr val="000099"/>
              </a:solidFill>
            </a:endParaRPr>
          </a:p>
        </p:txBody>
      </p:sp>
      <p:graphicFrame>
        <p:nvGraphicFramePr>
          <p:cNvPr id="4" name="Content Placeholder 3"/>
          <p:cNvGraphicFramePr>
            <a:graphicFrameLocks noGrp="1"/>
          </p:cNvGraphicFramePr>
          <p:nvPr>
            <p:ph idx="1"/>
          </p:nvPr>
        </p:nvGraphicFramePr>
        <p:xfrm>
          <a:off x="681038" y="1600200"/>
          <a:ext cx="7777162" cy="3773488"/>
        </p:xfrm>
        <a:graphic>
          <a:graphicData uri="http://schemas.openxmlformats.org/drawingml/2006/table">
            <a:tbl>
              <a:tblPr firstRow="1" bandRow="1">
                <a:tableStyleId>{5C22544A-7EE6-4342-B048-85BDC9FD1C3A}</a:tableStyleId>
              </a:tblPr>
              <a:tblGrid>
                <a:gridCol w="1728259"/>
                <a:gridCol w="2391303"/>
                <a:gridCol w="1713310"/>
                <a:gridCol w="1944291"/>
              </a:tblGrid>
              <a:tr h="640051">
                <a:tc>
                  <a:txBody>
                    <a:bodyPr/>
                    <a:lstStyle/>
                    <a:p>
                      <a:r>
                        <a:rPr lang="en-US" sz="1800" dirty="0" smtClean="0"/>
                        <a:t>Special Education</a:t>
                      </a:r>
                      <a:endParaRPr lang="en-US" sz="1800" dirty="0"/>
                    </a:p>
                  </a:txBody>
                  <a:tcPr marT="45706" marB="45706"/>
                </a:tc>
                <a:tc>
                  <a:txBody>
                    <a:bodyPr/>
                    <a:lstStyle/>
                    <a:p>
                      <a:r>
                        <a:rPr lang="en-US" sz="1800" dirty="0" smtClean="0"/>
                        <a:t>Amount/Frequency</a:t>
                      </a:r>
                      <a:endParaRPr lang="en-US" sz="1800" dirty="0"/>
                    </a:p>
                  </a:txBody>
                  <a:tcPr marT="45706" marB="45706"/>
                </a:tc>
                <a:tc>
                  <a:txBody>
                    <a:bodyPr/>
                    <a:lstStyle/>
                    <a:p>
                      <a:r>
                        <a:rPr lang="en-US" sz="1800" dirty="0" smtClean="0"/>
                        <a:t>Duration</a:t>
                      </a:r>
                      <a:endParaRPr lang="en-US" sz="1800" dirty="0"/>
                    </a:p>
                  </a:txBody>
                  <a:tcPr marT="45706" marB="45706"/>
                </a:tc>
                <a:tc>
                  <a:txBody>
                    <a:bodyPr/>
                    <a:lstStyle/>
                    <a:p>
                      <a:r>
                        <a:rPr lang="en-US" sz="1800" dirty="0" smtClean="0"/>
                        <a:t>Location</a:t>
                      </a:r>
                      <a:endParaRPr lang="en-US" sz="1800" dirty="0"/>
                    </a:p>
                  </a:txBody>
                  <a:tcPr marT="45706" marB="45706"/>
                </a:tc>
              </a:tr>
              <a:tr h="739688">
                <a:tc>
                  <a:txBody>
                    <a:bodyPr/>
                    <a:lstStyle/>
                    <a:p>
                      <a:r>
                        <a:rPr lang="en-US" sz="1800" dirty="0" smtClean="0"/>
                        <a:t>Speech and Language</a:t>
                      </a:r>
                      <a:endParaRPr lang="en-US" sz="1800" dirty="0"/>
                    </a:p>
                  </a:txBody>
                  <a:tcPr marT="45706" marB="45706"/>
                </a:tc>
                <a:tc>
                  <a:txBody>
                    <a:bodyPr/>
                    <a:lstStyle/>
                    <a:p>
                      <a:r>
                        <a:rPr lang="en-US" sz="1800" dirty="0" smtClean="0"/>
                        <a:t>5x</a:t>
                      </a:r>
                      <a:endParaRPr lang="en-US" sz="1800" dirty="0"/>
                    </a:p>
                  </a:txBody>
                  <a:tcPr marT="45706" marB="45706"/>
                </a:tc>
                <a:tc>
                  <a:txBody>
                    <a:bodyPr/>
                    <a:lstStyle/>
                    <a:p>
                      <a:r>
                        <a:rPr lang="en-US" sz="1800" dirty="0" smtClean="0"/>
                        <a:t>20 minutes</a:t>
                      </a:r>
                      <a:endParaRPr lang="en-US" sz="1800" dirty="0"/>
                    </a:p>
                  </a:txBody>
                  <a:tcPr marT="45706" marB="45706"/>
                </a:tc>
                <a:tc>
                  <a:txBody>
                    <a:bodyPr/>
                    <a:lstStyle/>
                    <a:p>
                      <a:r>
                        <a:rPr lang="en-US" sz="1800" dirty="0" smtClean="0"/>
                        <a:t>English Class</a:t>
                      </a:r>
                      <a:endParaRPr lang="en-US" sz="1800" dirty="0"/>
                    </a:p>
                  </a:txBody>
                  <a:tcPr marT="45706" marB="45706"/>
                </a:tc>
              </a:tr>
              <a:tr h="914371">
                <a:tc>
                  <a:txBody>
                    <a:bodyPr/>
                    <a:lstStyle/>
                    <a:p>
                      <a:r>
                        <a:rPr lang="en-US" sz="1800" dirty="0" smtClean="0"/>
                        <a:t>Reading</a:t>
                      </a:r>
                      <a:endParaRPr lang="en-US" sz="1800" dirty="0"/>
                    </a:p>
                  </a:txBody>
                  <a:tcPr marT="45706" marB="45706"/>
                </a:tc>
                <a:tc>
                  <a:txBody>
                    <a:bodyPr/>
                    <a:lstStyle/>
                    <a:p>
                      <a:r>
                        <a:rPr lang="en-US" sz="1800" dirty="0" smtClean="0"/>
                        <a:t>4 days per week</a:t>
                      </a:r>
                      <a:endParaRPr lang="en-US" sz="1800" dirty="0"/>
                    </a:p>
                  </a:txBody>
                  <a:tcPr marT="45706" marB="45706"/>
                </a:tc>
                <a:tc>
                  <a:txBody>
                    <a:bodyPr/>
                    <a:lstStyle/>
                    <a:p>
                      <a:r>
                        <a:rPr lang="en-US" sz="1800" dirty="0" smtClean="0"/>
                        <a:t>40 minutes</a:t>
                      </a:r>
                      <a:endParaRPr lang="en-US" sz="1800" dirty="0"/>
                    </a:p>
                  </a:txBody>
                  <a:tcPr marT="45706" marB="45706"/>
                </a:tc>
                <a:tc>
                  <a:txBody>
                    <a:bodyPr/>
                    <a:lstStyle/>
                    <a:p>
                      <a:r>
                        <a:rPr lang="en-US" sz="1800" dirty="0" smtClean="0"/>
                        <a:t>General Education</a:t>
                      </a:r>
                      <a:r>
                        <a:rPr lang="en-US" sz="1800" baseline="0" dirty="0" smtClean="0"/>
                        <a:t> Reading Class</a:t>
                      </a:r>
                      <a:endParaRPr lang="en-US" sz="1800" dirty="0"/>
                    </a:p>
                  </a:txBody>
                  <a:tcPr marT="45706" marB="45706"/>
                </a:tc>
              </a:tr>
              <a:tr h="739688">
                <a:tc>
                  <a:txBody>
                    <a:bodyPr/>
                    <a:lstStyle/>
                    <a:p>
                      <a:r>
                        <a:rPr lang="en-US" sz="1800" dirty="0" smtClean="0"/>
                        <a:t>Math </a:t>
                      </a:r>
                      <a:endParaRPr lang="en-US" sz="1800" dirty="0"/>
                    </a:p>
                  </a:txBody>
                  <a:tcPr marT="45706" marB="45706"/>
                </a:tc>
                <a:tc>
                  <a:txBody>
                    <a:bodyPr/>
                    <a:lstStyle/>
                    <a:p>
                      <a:r>
                        <a:rPr lang="en-US" sz="1800" dirty="0" smtClean="0"/>
                        <a:t>weekly</a:t>
                      </a:r>
                      <a:endParaRPr lang="en-US" sz="1800" dirty="0"/>
                    </a:p>
                  </a:txBody>
                  <a:tcPr marT="45706" marB="45706"/>
                </a:tc>
                <a:tc>
                  <a:txBody>
                    <a:bodyPr/>
                    <a:lstStyle/>
                    <a:p>
                      <a:r>
                        <a:rPr lang="en-US" sz="1800" dirty="0" smtClean="0"/>
                        <a:t>6-weeks</a:t>
                      </a:r>
                      <a:endParaRPr lang="en-US" sz="1800" dirty="0"/>
                    </a:p>
                  </a:txBody>
                  <a:tcPr marT="45706" marB="45706"/>
                </a:tc>
                <a:tc>
                  <a:txBody>
                    <a:bodyPr/>
                    <a:lstStyle/>
                    <a:p>
                      <a:r>
                        <a:rPr lang="en-US" sz="1800" dirty="0" smtClean="0"/>
                        <a:t>Resource Math Class</a:t>
                      </a:r>
                    </a:p>
                  </a:txBody>
                  <a:tcPr marT="45706" marB="45706"/>
                </a:tc>
              </a:tr>
              <a:tr h="739688">
                <a:tc>
                  <a:txBody>
                    <a:bodyPr/>
                    <a:lstStyle/>
                    <a:p>
                      <a:r>
                        <a:rPr lang="en-US" sz="1800" dirty="0" smtClean="0"/>
                        <a:t>Vocational Education</a:t>
                      </a:r>
                      <a:endParaRPr lang="en-US" sz="1800" dirty="0"/>
                    </a:p>
                  </a:txBody>
                  <a:tcPr marT="45706" marB="45706"/>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1x</a:t>
                      </a:r>
                      <a:r>
                        <a:rPr lang="en-US" sz="1800" baseline="0" dirty="0" smtClean="0"/>
                        <a:t> per day</a:t>
                      </a:r>
                      <a:endParaRPr lang="en-US" sz="1800" dirty="0" smtClean="0"/>
                    </a:p>
                  </a:txBody>
                  <a:tcPr marT="45706" marB="45706"/>
                </a:tc>
                <a:tc>
                  <a:txBody>
                    <a:bodyPr/>
                    <a:lstStyle/>
                    <a:p>
                      <a:r>
                        <a:rPr lang="en-US" sz="1800" dirty="0" smtClean="0"/>
                        <a:t>180 minutes (3 hours) </a:t>
                      </a:r>
                      <a:endParaRPr lang="en-US" sz="1800" dirty="0"/>
                    </a:p>
                  </a:txBody>
                  <a:tcPr marT="45706" marB="45706"/>
                </a:tc>
                <a:tc>
                  <a:txBody>
                    <a:bodyPr/>
                    <a:lstStyle/>
                    <a:p>
                      <a:r>
                        <a:rPr lang="en-US" sz="1800" dirty="0" smtClean="0"/>
                        <a:t>Community  Setting</a:t>
                      </a:r>
                      <a:endParaRPr lang="en-US" sz="1800" dirty="0"/>
                    </a:p>
                  </a:txBody>
                  <a:tcPr marT="45706" marB="45706"/>
                </a:tc>
              </a:tr>
            </a:tbl>
          </a:graphicData>
        </a:graphic>
      </p:graphicFrame>
      <p:sp>
        <p:nvSpPr>
          <p:cNvPr id="3" name="Footer Placeholder 2"/>
          <p:cNvSpPr>
            <a:spLocks noGrp="1"/>
          </p:cNvSpPr>
          <p:nvPr>
            <p:ph type="ftr" sz="quarter" idx="11"/>
          </p:nvPr>
        </p:nvSpPr>
        <p:spPr>
          <a:xfrm>
            <a:off x="5867400" y="6248400"/>
            <a:ext cx="2895600" cy="365125"/>
          </a:xfrm>
        </p:spPr>
        <p:txBody>
          <a:bodyPr/>
          <a:lstStyle/>
          <a:p>
            <a:pPr>
              <a:defRPr/>
            </a:pPr>
            <a:r>
              <a:rPr lang="en-US" dirty="0"/>
              <a:t>Developed by the Office of Special Education Services, Houston ISD Houston, TX</a:t>
            </a:r>
          </a:p>
        </p:txBody>
      </p:sp>
      <p:pic>
        <p:nvPicPr>
          <p:cNvPr id="38948" name="Picture 1" descr="Seal3light.jpg"/>
          <p:cNvPicPr>
            <a:picLocks noChangeAspect="1"/>
          </p:cNvPicPr>
          <p:nvPr/>
        </p:nvPicPr>
        <p:blipFill>
          <a:blip r:embed="rId3" cstate="print"/>
          <a:srcRect/>
          <a:stretch>
            <a:fillRect/>
          </a:stretch>
        </p:blipFill>
        <p:spPr bwMode="auto">
          <a:xfrm>
            <a:off x="0" y="0"/>
            <a:ext cx="1362075" cy="1295400"/>
          </a:xfrm>
          <a:prstGeom prst="rect">
            <a:avLst/>
          </a:prstGeom>
          <a:noFill/>
          <a:ln w="9525">
            <a:noFill/>
            <a:miter lim="800000"/>
            <a:headEnd/>
            <a:tailEnd/>
          </a:ln>
        </p:spPr>
      </p:pic>
      <p:sp>
        <p:nvSpPr>
          <p:cNvPr id="7" name="Oval Callout 6"/>
          <p:cNvSpPr/>
          <p:nvPr/>
        </p:nvSpPr>
        <p:spPr>
          <a:xfrm>
            <a:off x="6858000" y="381000"/>
            <a:ext cx="2057400" cy="1344613"/>
          </a:xfrm>
          <a:prstGeom prst="wedgeEllipseCallout">
            <a:avLst>
              <a:gd name="adj1" fmla="val -187387"/>
              <a:gd name="adj2" fmla="val 54751"/>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a:p>
        </p:txBody>
      </p:sp>
      <p:sp>
        <p:nvSpPr>
          <p:cNvPr id="8" name="TextBox 7"/>
          <p:cNvSpPr txBox="1">
            <a:spLocks noChangeArrowheads="1"/>
          </p:cNvSpPr>
          <p:nvPr/>
        </p:nvSpPr>
        <p:spPr bwMode="auto">
          <a:xfrm>
            <a:off x="7065963" y="509588"/>
            <a:ext cx="1905000" cy="1077912"/>
          </a:xfrm>
          <a:prstGeom prst="rect">
            <a:avLst/>
          </a:prstGeom>
          <a:noFill/>
          <a:ln w="9525">
            <a:noFill/>
            <a:miter lim="800000"/>
            <a:headEnd/>
            <a:tailEnd/>
          </a:ln>
        </p:spPr>
        <p:txBody>
          <a:bodyPr>
            <a:spAutoFit/>
          </a:bodyPr>
          <a:lstStyle/>
          <a:p>
            <a:r>
              <a:rPr lang="en-US" sz="1600"/>
              <a:t>It is unclear if that means 5 times per week, day, month, or year</a:t>
            </a:r>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fade">
                                      <p:cBhvr>
                                        <p:cTn id="12"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182563"/>
            <a:ext cx="7086600" cy="1111250"/>
          </a:xfrm>
        </p:spPr>
        <p:txBody>
          <a:bodyPr>
            <a:noAutofit/>
          </a:bodyPr>
          <a:lstStyle/>
          <a:p>
            <a:pPr eaLnBrk="1" fontAlgn="auto" hangingPunct="1">
              <a:spcAft>
                <a:spcPts val="0"/>
              </a:spcAft>
              <a:defRPr/>
            </a:pPr>
            <a:r>
              <a:rPr lang="en-US" sz="3200" dirty="0">
                <a:solidFill>
                  <a:srgbClr val="000099"/>
                </a:solidFill>
              </a:rPr>
              <a:t>What is </a:t>
            </a:r>
            <a:r>
              <a:rPr lang="en-US" sz="3200" dirty="0" smtClean="0">
                <a:solidFill>
                  <a:srgbClr val="000099"/>
                </a:solidFill>
              </a:rPr>
              <a:t>Incorrect: Check for Understanding</a:t>
            </a:r>
            <a:endParaRPr lang="en-US" sz="3200" dirty="0">
              <a:solidFill>
                <a:srgbClr val="000099"/>
              </a:solidFill>
            </a:endParaRPr>
          </a:p>
        </p:txBody>
      </p:sp>
      <p:graphicFrame>
        <p:nvGraphicFramePr>
          <p:cNvPr id="4" name="Content Placeholder 3"/>
          <p:cNvGraphicFramePr>
            <a:graphicFrameLocks noGrp="1"/>
          </p:cNvGraphicFramePr>
          <p:nvPr>
            <p:ph idx="1"/>
          </p:nvPr>
        </p:nvGraphicFramePr>
        <p:xfrm>
          <a:off x="681038" y="1600200"/>
          <a:ext cx="8081962" cy="3833813"/>
        </p:xfrm>
        <a:graphic>
          <a:graphicData uri="http://schemas.openxmlformats.org/drawingml/2006/table">
            <a:tbl>
              <a:tblPr firstRow="1" bandRow="1">
                <a:tableStyleId>{5C22544A-7EE6-4342-B048-85BDC9FD1C3A}</a:tableStyleId>
              </a:tblPr>
              <a:tblGrid>
                <a:gridCol w="2020491"/>
                <a:gridCol w="2319822"/>
                <a:gridCol w="1721159"/>
                <a:gridCol w="2020491"/>
              </a:tblGrid>
              <a:tr h="640025">
                <a:tc>
                  <a:txBody>
                    <a:bodyPr/>
                    <a:lstStyle/>
                    <a:p>
                      <a:r>
                        <a:rPr lang="en-US" sz="1800" dirty="0" smtClean="0"/>
                        <a:t>Related Services</a:t>
                      </a:r>
                      <a:endParaRPr lang="en-US" sz="1800" dirty="0"/>
                    </a:p>
                  </a:txBody>
                  <a:tcPr marT="45716" marB="45716"/>
                </a:tc>
                <a:tc>
                  <a:txBody>
                    <a:bodyPr/>
                    <a:lstStyle/>
                    <a:p>
                      <a:r>
                        <a:rPr lang="en-US" sz="1800" dirty="0" smtClean="0"/>
                        <a:t>Amount/Frequency</a:t>
                      </a:r>
                      <a:endParaRPr lang="en-US" sz="1800" dirty="0"/>
                    </a:p>
                  </a:txBody>
                  <a:tcPr marT="45716" marB="45716"/>
                </a:tc>
                <a:tc>
                  <a:txBody>
                    <a:bodyPr/>
                    <a:lstStyle/>
                    <a:p>
                      <a:r>
                        <a:rPr lang="en-US" sz="1800" dirty="0" smtClean="0"/>
                        <a:t>Duration</a:t>
                      </a:r>
                      <a:endParaRPr lang="en-US" sz="1800" dirty="0"/>
                    </a:p>
                  </a:txBody>
                  <a:tcPr marT="45716" marB="45716"/>
                </a:tc>
                <a:tc>
                  <a:txBody>
                    <a:bodyPr/>
                    <a:lstStyle/>
                    <a:p>
                      <a:r>
                        <a:rPr lang="en-US" sz="1800" dirty="0" smtClean="0"/>
                        <a:t>Location</a:t>
                      </a:r>
                      <a:endParaRPr lang="en-US" sz="1800" dirty="0"/>
                    </a:p>
                  </a:txBody>
                  <a:tcPr marT="45716" marB="45716"/>
                </a:tc>
              </a:tr>
              <a:tr h="931522">
                <a:tc>
                  <a:txBody>
                    <a:bodyPr/>
                    <a:lstStyle/>
                    <a:p>
                      <a:r>
                        <a:rPr lang="en-US" sz="1800" dirty="0" smtClean="0"/>
                        <a:t>Physical Therapy</a:t>
                      </a:r>
                      <a:endParaRPr lang="en-US" sz="1800" dirty="0"/>
                    </a:p>
                  </a:txBody>
                  <a:tcPr marT="45716" marB="45716"/>
                </a:tc>
                <a:tc>
                  <a:txBody>
                    <a:bodyPr/>
                    <a:lstStyle/>
                    <a:p>
                      <a:r>
                        <a:rPr lang="en-US" sz="1800" dirty="0" smtClean="0"/>
                        <a:t>Minimum of 20 minutes</a:t>
                      </a:r>
                      <a:endParaRPr lang="en-US" sz="1800" dirty="0"/>
                    </a:p>
                  </a:txBody>
                  <a:tcPr marT="45716" marB="45716"/>
                </a:tc>
                <a:tc>
                  <a:txBody>
                    <a:bodyPr/>
                    <a:lstStyle/>
                    <a:p>
                      <a:r>
                        <a:rPr lang="en-US" sz="1800" dirty="0" smtClean="0"/>
                        <a:t>18-weeks</a:t>
                      </a:r>
                      <a:endParaRPr lang="en-US" sz="1800" dirty="0"/>
                    </a:p>
                  </a:txBody>
                  <a:tcPr marT="45716" marB="45716"/>
                </a:tc>
                <a:tc>
                  <a:txBody>
                    <a:bodyPr/>
                    <a:lstStyle/>
                    <a:p>
                      <a:r>
                        <a:rPr lang="en-US" sz="1800" dirty="0" smtClean="0"/>
                        <a:t>PE</a:t>
                      </a:r>
                      <a:endParaRPr lang="en-US" sz="1800" dirty="0"/>
                    </a:p>
                  </a:txBody>
                  <a:tcPr marT="45716" marB="45716"/>
                </a:tc>
              </a:tr>
              <a:tr h="931522">
                <a:tc>
                  <a:txBody>
                    <a:bodyPr/>
                    <a:lstStyle/>
                    <a:p>
                      <a:r>
                        <a:rPr lang="en-US" sz="1800" dirty="0" smtClean="0"/>
                        <a:t>Orientation and Mobility</a:t>
                      </a:r>
                      <a:endParaRPr lang="en-US" sz="1800" dirty="0"/>
                    </a:p>
                  </a:txBody>
                  <a:tcPr marT="45716" marB="45716"/>
                </a:tc>
                <a:tc>
                  <a:txBody>
                    <a:bodyPr/>
                    <a:lstStyle/>
                    <a:p>
                      <a:r>
                        <a:rPr lang="en-US" sz="1800" dirty="0" smtClean="0"/>
                        <a:t>Monthly</a:t>
                      </a:r>
                      <a:endParaRPr lang="en-US" sz="1800" dirty="0"/>
                    </a:p>
                  </a:txBody>
                  <a:tcPr marT="45716" marB="45716"/>
                </a:tc>
                <a:tc>
                  <a:txBody>
                    <a:bodyPr/>
                    <a:lstStyle/>
                    <a:p>
                      <a:r>
                        <a:rPr lang="en-US" sz="1800" dirty="0" smtClean="0"/>
                        <a:t>36-weeks</a:t>
                      </a:r>
                      <a:endParaRPr lang="en-US" sz="1800" dirty="0"/>
                    </a:p>
                  </a:txBody>
                  <a:tcPr marT="45716" marB="45716"/>
                </a:tc>
                <a:tc>
                  <a:txBody>
                    <a:bodyPr/>
                    <a:lstStyle/>
                    <a:p>
                      <a:r>
                        <a:rPr lang="en-US" sz="1800" dirty="0" smtClean="0"/>
                        <a:t>All environments</a:t>
                      </a:r>
                      <a:endParaRPr lang="en-US" sz="1800" dirty="0"/>
                    </a:p>
                  </a:txBody>
                  <a:tcPr marT="45716" marB="45716"/>
                </a:tc>
              </a:tr>
              <a:tr h="1330744">
                <a:tc>
                  <a:txBody>
                    <a:bodyPr/>
                    <a:lstStyle/>
                    <a:p>
                      <a:r>
                        <a:rPr lang="en-US" sz="1800" dirty="0" smtClean="0"/>
                        <a:t>Counseling</a:t>
                      </a:r>
                      <a:endParaRPr lang="en-US" sz="1800" dirty="0"/>
                    </a:p>
                  </a:txBody>
                  <a:tcPr marT="45716" marB="45716"/>
                </a:tc>
                <a:tc>
                  <a:txBody>
                    <a:bodyPr/>
                    <a:lstStyle/>
                    <a:p>
                      <a:r>
                        <a:rPr lang="en-US" sz="1800" dirty="0" smtClean="0"/>
                        <a:t>When appropriate for anger management</a:t>
                      </a:r>
                      <a:endParaRPr lang="en-US" sz="1800" dirty="0"/>
                    </a:p>
                  </a:txBody>
                  <a:tcPr marT="45716" marB="45716"/>
                </a:tc>
                <a:tc>
                  <a:txBody>
                    <a:bodyPr/>
                    <a:lstStyle/>
                    <a:p>
                      <a:r>
                        <a:rPr lang="en-US" sz="1800" dirty="0" smtClean="0"/>
                        <a:t>Yearly</a:t>
                      </a:r>
                      <a:endParaRPr lang="en-US" sz="1800" dirty="0"/>
                    </a:p>
                  </a:txBody>
                  <a:tcPr marT="45716" marB="45716"/>
                </a:tc>
                <a:tc>
                  <a:txBody>
                    <a:bodyPr/>
                    <a:lstStyle/>
                    <a:p>
                      <a:r>
                        <a:rPr lang="en-US" sz="1800" dirty="0" smtClean="0"/>
                        <a:t>Counselor’s office</a:t>
                      </a:r>
                      <a:endParaRPr lang="en-US" sz="1800" dirty="0"/>
                    </a:p>
                  </a:txBody>
                  <a:tcPr marT="45716" marB="45716"/>
                </a:tc>
              </a:tr>
            </a:tbl>
          </a:graphicData>
        </a:graphic>
      </p:graphicFrame>
      <p:sp>
        <p:nvSpPr>
          <p:cNvPr id="3" name="Footer Placeholder 2"/>
          <p:cNvSpPr>
            <a:spLocks noGrp="1"/>
          </p:cNvSpPr>
          <p:nvPr>
            <p:ph type="ftr" sz="quarter" idx="11"/>
          </p:nvPr>
        </p:nvSpPr>
        <p:spPr>
          <a:xfrm>
            <a:off x="5867400" y="6248400"/>
            <a:ext cx="2895600" cy="365125"/>
          </a:xfrm>
        </p:spPr>
        <p:txBody>
          <a:bodyPr/>
          <a:lstStyle/>
          <a:p>
            <a:pPr>
              <a:defRPr/>
            </a:pPr>
            <a:r>
              <a:rPr lang="en-US" dirty="0"/>
              <a:t>Developed by the Office of Special Education Services, Houston ISD Houston, TX</a:t>
            </a:r>
          </a:p>
        </p:txBody>
      </p:sp>
      <p:pic>
        <p:nvPicPr>
          <p:cNvPr id="39967" name="Picture 1" descr="Seal3light.jpg"/>
          <p:cNvPicPr>
            <a:picLocks noChangeAspect="1"/>
          </p:cNvPicPr>
          <p:nvPr/>
        </p:nvPicPr>
        <p:blipFill>
          <a:blip r:embed="rId3" cstate="print"/>
          <a:srcRect/>
          <a:stretch>
            <a:fillRect/>
          </a:stretch>
        </p:blipFill>
        <p:spPr bwMode="auto">
          <a:xfrm>
            <a:off x="0" y="0"/>
            <a:ext cx="1362075" cy="1295400"/>
          </a:xfrm>
          <a:prstGeom prst="rect">
            <a:avLst/>
          </a:prstGeom>
          <a:noFill/>
          <a:ln w="9525">
            <a:noFill/>
            <a:miter lim="800000"/>
            <a:headEnd/>
            <a:tailEnd/>
          </a:ln>
        </p:spPr>
      </p:pic>
      <p:sp>
        <p:nvSpPr>
          <p:cNvPr id="6" name="Oval Callout 5"/>
          <p:cNvSpPr/>
          <p:nvPr/>
        </p:nvSpPr>
        <p:spPr>
          <a:xfrm>
            <a:off x="7162800" y="228600"/>
            <a:ext cx="1905000" cy="1143000"/>
          </a:xfrm>
          <a:prstGeom prst="wedgeEllipseCallout">
            <a:avLst>
              <a:gd name="adj1" fmla="val -196973"/>
              <a:gd name="adj2" fmla="val 73095"/>
            </a:avLst>
          </a:prstGeom>
        </p:spPr>
        <p:style>
          <a:lnRef idx="2">
            <a:schemeClr val="accent6"/>
          </a:lnRef>
          <a:fillRef idx="1">
            <a:schemeClr val="lt1"/>
          </a:fillRef>
          <a:effectRef idx="0">
            <a:schemeClr val="accent6"/>
          </a:effectRef>
          <a:fontRef idx="minor">
            <a:schemeClr val="dk1"/>
          </a:fontRef>
        </p:style>
        <p:txBody>
          <a:bodyPr anchor="ctr"/>
          <a:lstStyle/>
          <a:p>
            <a:pPr>
              <a:defRPr/>
            </a:pPr>
            <a:r>
              <a:rPr lang="en-US" dirty="0"/>
              <a:t>Minimum is not a clear commitment of resources </a:t>
            </a:r>
          </a:p>
        </p:txBody>
      </p:sp>
      <p:sp>
        <p:nvSpPr>
          <p:cNvPr id="5" name="Oval Callout 4"/>
          <p:cNvSpPr/>
          <p:nvPr/>
        </p:nvSpPr>
        <p:spPr>
          <a:xfrm flipH="1">
            <a:off x="681038" y="5943600"/>
            <a:ext cx="2443162" cy="838200"/>
          </a:xfrm>
          <a:prstGeom prst="wedgeEllipseCallout">
            <a:avLst>
              <a:gd name="adj1" fmla="val -42516"/>
              <a:gd name="adj2" fmla="val -136375"/>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a:p>
        </p:txBody>
      </p:sp>
      <p:sp>
        <p:nvSpPr>
          <p:cNvPr id="7" name="TextBox 6"/>
          <p:cNvSpPr txBox="1">
            <a:spLocks noChangeArrowheads="1"/>
          </p:cNvSpPr>
          <p:nvPr/>
        </p:nvSpPr>
        <p:spPr bwMode="auto">
          <a:xfrm>
            <a:off x="1219200" y="5951538"/>
            <a:ext cx="1676400" cy="830262"/>
          </a:xfrm>
          <a:prstGeom prst="rect">
            <a:avLst/>
          </a:prstGeom>
          <a:noFill/>
          <a:ln w="9525">
            <a:noFill/>
            <a:miter lim="800000"/>
            <a:headEnd/>
            <a:tailEnd/>
          </a:ln>
        </p:spPr>
        <p:txBody>
          <a:bodyPr>
            <a:spAutoFit/>
          </a:bodyPr>
          <a:lstStyle/>
          <a:p>
            <a:r>
              <a:rPr lang="en-US" sz="1600"/>
              <a:t>Monthly is missing the # of min/hrs</a:t>
            </a:r>
          </a:p>
        </p:txBody>
      </p:sp>
      <p:sp>
        <p:nvSpPr>
          <p:cNvPr id="8" name="Oval Callout 7"/>
          <p:cNvSpPr/>
          <p:nvPr/>
        </p:nvSpPr>
        <p:spPr>
          <a:xfrm>
            <a:off x="3581400" y="5410200"/>
            <a:ext cx="2286000" cy="1371600"/>
          </a:xfrm>
          <a:prstGeom prst="wedgeEllipseCallout">
            <a:avLst>
              <a:gd name="adj1" fmla="val -29738"/>
              <a:gd name="adj2" fmla="val -84400"/>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a:p>
        </p:txBody>
      </p:sp>
      <p:sp>
        <p:nvSpPr>
          <p:cNvPr id="10" name="TextBox 9"/>
          <p:cNvSpPr txBox="1">
            <a:spLocks noChangeArrowheads="1"/>
          </p:cNvSpPr>
          <p:nvPr/>
        </p:nvSpPr>
        <p:spPr bwMode="auto">
          <a:xfrm>
            <a:off x="3886200" y="5557838"/>
            <a:ext cx="2057400" cy="1076325"/>
          </a:xfrm>
          <a:prstGeom prst="rect">
            <a:avLst/>
          </a:prstGeom>
          <a:noFill/>
          <a:ln w="9525">
            <a:noFill/>
            <a:miter lim="800000"/>
            <a:headEnd/>
            <a:tailEnd/>
          </a:ln>
        </p:spPr>
        <p:txBody>
          <a:bodyPr>
            <a:spAutoFit/>
          </a:bodyPr>
          <a:lstStyle/>
          <a:p>
            <a:r>
              <a:rPr lang="en-US" sz="1600"/>
              <a:t>Circumstance for and type of counseling are not described </a:t>
            </a:r>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7">
                                            <p:txEl>
                                              <p:pRg st="0" end="0"/>
                                            </p:txEl>
                                          </p:spTgt>
                                        </p:tgtEl>
                                        <p:attrNameLst>
                                          <p:attrName>style.visibility</p:attrName>
                                        </p:attrNameLst>
                                      </p:cBhvr>
                                      <p:to>
                                        <p:strVal val="visible"/>
                                      </p:to>
                                    </p:set>
                                    <p:animEffect transition="in" filter="fade">
                                      <p:cBhvr>
                                        <p:cTn id="22" dur="500"/>
                                        <p:tgtEl>
                                          <p:spTgt spid="7">
                                            <p:txEl>
                                              <p:pRg st="0" end="0"/>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nodeType="clickEffect">
                                  <p:stCondLst>
                                    <p:cond delay="0"/>
                                  </p:stCondLst>
                                  <p:childTnLst>
                                    <p:set>
                                      <p:cBhvr>
                                        <p:cTn id="31" dur="1" fill="hold">
                                          <p:stCondLst>
                                            <p:cond delay="0"/>
                                          </p:stCondLst>
                                        </p:cTn>
                                        <p:tgtEl>
                                          <p:spTgt spid="10">
                                            <p:txEl>
                                              <p:pRg st="0" end="0"/>
                                            </p:txEl>
                                          </p:spTgt>
                                        </p:tgtEl>
                                        <p:attrNameLst>
                                          <p:attrName>style.visibility</p:attrName>
                                        </p:attrNameLst>
                                      </p:cBhvr>
                                      <p:to>
                                        <p:strVal val="visible"/>
                                      </p:to>
                                    </p:set>
                                    <p:animEffect transition="in" filter="fade">
                                      <p:cBhvr>
                                        <p:cTn id="32"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8"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215900"/>
            <a:ext cx="7086600" cy="1111250"/>
          </a:xfrm>
        </p:spPr>
        <p:txBody>
          <a:bodyPr>
            <a:noAutofit/>
          </a:bodyPr>
          <a:lstStyle/>
          <a:p>
            <a:pPr eaLnBrk="1" fontAlgn="auto" hangingPunct="1">
              <a:spcAft>
                <a:spcPts val="0"/>
              </a:spcAft>
              <a:defRPr/>
            </a:pPr>
            <a:r>
              <a:rPr lang="en-US" sz="3600" dirty="0">
                <a:solidFill>
                  <a:srgbClr val="000099"/>
                </a:solidFill>
              </a:rPr>
              <a:t>What is </a:t>
            </a:r>
            <a:r>
              <a:rPr lang="en-US" sz="3600" dirty="0" smtClean="0">
                <a:solidFill>
                  <a:srgbClr val="000099"/>
                </a:solidFill>
              </a:rPr>
              <a:t>Incorrect: Check for Understanding</a:t>
            </a:r>
            <a:endParaRPr lang="en-US" sz="3600" dirty="0">
              <a:solidFill>
                <a:srgbClr val="000099"/>
              </a:solidFill>
            </a:endParaRPr>
          </a:p>
        </p:txBody>
      </p:sp>
      <p:graphicFrame>
        <p:nvGraphicFramePr>
          <p:cNvPr id="4" name="Content Placeholder 3"/>
          <p:cNvGraphicFramePr>
            <a:graphicFrameLocks noGrp="1"/>
          </p:cNvGraphicFramePr>
          <p:nvPr>
            <p:ph idx="1"/>
          </p:nvPr>
        </p:nvGraphicFramePr>
        <p:xfrm>
          <a:off x="762000" y="1600200"/>
          <a:ext cx="7924800" cy="3641725"/>
        </p:xfrm>
        <a:graphic>
          <a:graphicData uri="http://schemas.openxmlformats.org/drawingml/2006/table">
            <a:tbl>
              <a:tblPr firstRow="1" bandRow="1">
                <a:tableStyleId>{5C22544A-7EE6-4342-B048-85BDC9FD1C3A}</a:tableStyleId>
              </a:tblPr>
              <a:tblGrid>
                <a:gridCol w="1981200"/>
                <a:gridCol w="2362200"/>
                <a:gridCol w="1673578"/>
                <a:gridCol w="1907823"/>
              </a:tblGrid>
              <a:tr h="1000549">
                <a:tc>
                  <a:txBody>
                    <a:bodyPr/>
                    <a:lstStyle/>
                    <a:p>
                      <a:r>
                        <a:rPr lang="en-US" sz="1800" dirty="0" smtClean="0"/>
                        <a:t>Supplementary Aids &amp; Services</a:t>
                      </a:r>
                      <a:endParaRPr lang="en-US" sz="1800" dirty="0"/>
                    </a:p>
                  </a:txBody>
                  <a:tcPr marT="45719" marB="45719"/>
                </a:tc>
                <a:tc>
                  <a:txBody>
                    <a:bodyPr/>
                    <a:lstStyle/>
                    <a:p>
                      <a:r>
                        <a:rPr lang="en-US" sz="1800" dirty="0" smtClean="0"/>
                        <a:t>Amount/Frequency</a:t>
                      </a:r>
                      <a:endParaRPr lang="en-US" sz="1800" dirty="0"/>
                    </a:p>
                  </a:txBody>
                  <a:tcPr marT="45719" marB="45719"/>
                </a:tc>
                <a:tc>
                  <a:txBody>
                    <a:bodyPr/>
                    <a:lstStyle/>
                    <a:p>
                      <a:r>
                        <a:rPr lang="en-US" sz="1800" dirty="0" smtClean="0"/>
                        <a:t>Duration</a:t>
                      </a:r>
                      <a:endParaRPr lang="en-US" sz="1800" dirty="0"/>
                    </a:p>
                  </a:txBody>
                  <a:tcPr marT="45719" marB="45719"/>
                </a:tc>
                <a:tc>
                  <a:txBody>
                    <a:bodyPr/>
                    <a:lstStyle/>
                    <a:p>
                      <a:r>
                        <a:rPr lang="en-US" sz="1800" dirty="0" smtClean="0"/>
                        <a:t>Location</a:t>
                      </a:r>
                      <a:endParaRPr lang="en-US" sz="1800" dirty="0"/>
                    </a:p>
                  </a:txBody>
                  <a:tcPr marT="45719" marB="45719"/>
                </a:tc>
              </a:tr>
              <a:tr h="640077">
                <a:tc>
                  <a:txBody>
                    <a:bodyPr/>
                    <a:lstStyle/>
                    <a:p>
                      <a:r>
                        <a:rPr lang="en-US" sz="1800" dirty="0" smtClean="0"/>
                        <a:t>One-on-one aide</a:t>
                      </a:r>
                      <a:endParaRPr lang="en-US" sz="1800" dirty="0"/>
                    </a:p>
                  </a:txBody>
                  <a:tcPr marT="45719" marB="4571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Daily</a:t>
                      </a:r>
                      <a:r>
                        <a:rPr lang="en-US" sz="1800" baseline="0" dirty="0" smtClean="0"/>
                        <a:t> </a:t>
                      </a:r>
                      <a:r>
                        <a:rPr lang="en-US" sz="1800" dirty="0" smtClean="0"/>
                        <a:t>Travel</a:t>
                      </a:r>
                      <a:endParaRPr lang="en-US" sz="1800" dirty="0"/>
                    </a:p>
                  </a:txBody>
                  <a:tcPr marT="45719" marB="45719"/>
                </a:tc>
                <a:tc>
                  <a:txBody>
                    <a:bodyPr/>
                    <a:lstStyle/>
                    <a:p>
                      <a:r>
                        <a:rPr lang="en-US" sz="1800" dirty="0" smtClean="0"/>
                        <a:t>Teacher specified</a:t>
                      </a:r>
                      <a:endParaRPr lang="en-US" sz="1800" dirty="0"/>
                    </a:p>
                  </a:txBody>
                  <a:tcPr marT="45719" marB="45719"/>
                </a:tc>
                <a:tc>
                  <a:txBody>
                    <a:bodyPr/>
                    <a:lstStyle/>
                    <a:p>
                      <a:r>
                        <a:rPr lang="en-US" sz="1800" dirty="0" smtClean="0"/>
                        <a:t>All environments</a:t>
                      </a:r>
                      <a:endParaRPr lang="en-US" sz="1800" dirty="0"/>
                    </a:p>
                  </a:txBody>
                  <a:tcPr marT="45719" marB="45719"/>
                </a:tc>
              </a:tr>
              <a:tr h="1000549">
                <a:tc>
                  <a:txBody>
                    <a:bodyPr/>
                    <a:lstStyle/>
                    <a:p>
                      <a:r>
                        <a:rPr lang="en-US" sz="1800" dirty="0" smtClean="0"/>
                        <a:t>Computer</a:t>
                      </a:r>
                      <a:r>
                        <a:rPr lang="en-US" sz="1800" baseline="0" dirty="0" smtClean="0"/>
                        <a:t> Assisted Reader</a:t>
                      </a:r>
                      <a:endParaRPr lang="en-US" sz="1800" dirty="0"/>
                    </a:p>
                  </a:txBody>
                  <a:tcPr marT="45719" marB="45719"/>
                </a:tc>
                <a:tc>
                  <a:txBody>
                    <a:bodyPr/>
                    <a:lstStyle/>
                    <a:p>
                      <a:r>
                        <a:rPr lang="en-US" sz="1800" dirty="0" smtClean="0"/>
                        <a:t>Student</a:t>
                      </a:r>
                      <a:r>
                        <a:rPr lang="en-US" sz="1800" baseline="0" dirty="0" smtClean="0"/>
                        <a:t> request</a:t>
                      </a:r>
                      <a:endParaRPr lang="en-US" sz="1800" dirty="0"/>
                    </a:p>
                  </a:txBody>
                  <a:tcPr marT="45719" marB="45719"/>
                </a:tc>
                <a:tc>
                  <a:txBody>
                    <a:bodyPr/>
                    <a:lstStyle/>
                    <a:p>
                      <a:r>
                        <a:rPr lang="en-US" sz="1800" dirty="0" smtClean="0"/>
                        <a:t>As long as needed</a:t>
                      </a:r>
                      <a:endParaRPr lang="en-US" sz="1800" dirty="0"/>
                    </a:p>
                  </a:txBody>
                  <a:tcPr marT="45719" marB="45719"/>
                </a:tc>
                <a:tc>
                  <a:txBody>
                    <a:bodyPr/>
                    <a:lstStyle/>
                    <a:p>
                      <a:r>
                        <a:rPr lang="en-US" sz="1800" dirty="0" smtClean="0"/>
                        <a:t>Wherever needed</a:t>
                      </a:r>
                      <a:endParaRPr lang="en-US" sz="1800" dirty="0"/>
                    </a:p>
                  </a:txBody>
                  <a:tcPr marT="45719" marB="45719"/>
                </a:tc>
              </a:tr>
              <a:tr h="1000549">
                <a:tc>
                  <a:txBody>
                    <a:bodyPr/>
                    <a:lstStyle/>
                    <a:p>
                      <a:r>
                        <a:rPr lang="en-US" sz="1800" dirty="0" smtClean="0"/>
                        <a:t>FM system</a:t>
                      </a:r>
                      <a:endParaRPr lang="en-US" sz="1800" dirty="0"/>
                    </a:p>
                  </a:txBody>
                  <a:tcPr marT="45719" marB="45719"/>
                </a:tc>
                <a:tc>
                  <a:txBody>
                    <a:bodyPr/>
                    <a:lstStyle/>
                    <a:p>
                      <a:r>
                        <a:rPr lang="en-US" sz="1800" dirty="0" smtClean="0"/>
                        <a:t>Daily, 50</a:t>
                      </a:r>
                      <a:r>
                        <a:rPr lang="en-US" sz="1800" baseline="0" dirty="0" smtClean="0"/>
                        <a:t> minutes</a:t>
                      </a:r>
                      <a:endParaRPr lang="en-US" sz="1800" dirty="0"/>
                    </a:p>
                  </a:txBody>
                  <a:tcPr marT="45719" marB="45719"/>
                </a:tc>
                <a:tc>
                  <a:txBody>
                    <a:bodyPr/>
                    <a:lstStyle/>
                    <a:p>
                      <a:r>
                        <a:rPr lang="en-US" sz="1800" dirty="0" smtClean="0"/>
                        <a:t>semesters</a:t>
                      </a:r>
                      <a:endParaRPr lang="en-US" sz="1800" dirty="0"/>
                    </a:p>
                  </a:txBody>
                  <a:tcPr marT="45719" marB="4571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All environments</a:t>
                      </a:r>
                    </a:p>
                    <a:p>
                      <a:endParaRPr lang="en-US" sz="1800" dirty="0"/>
                    </a:p>
                  </a:txBody>
                  <a:tcPr marT="45719" marB="45719"/>
                </a:tc>
              </a:tr>
            </a:tbl>
          </a:graphicData>
        </a:graphic>
      </p:graphicFrame>
      <p:sp>
        <p:nvSpPr>
          <p:cNvPr id="3" name="Footer Placeholder 2"/>
          <p:cNvSpPr>
            <a:spLocks noGrp="1"/>
          </p:cNvSpPr>
          <p:nvPr>
            <p:ph type="ftr" sz="quarter" idx="11"/>
          </p:nvPr>
        </p:nvSpPr>
        <p:spPr>
          <a:xfrm>
            <a:off x="5867400" y="6248400"/>
            <a:ext cx="2895600" cy="365125"/>
          </a:xfrm>
        </p:spPr>
        <p:txBody>
          <a:bodyPr/>
          <a:lstStyle/>
          <a:p>
            <a:pPr>
              <a:defRPr/>
            </a:pPr>
            <a:r>
              <a:rPr lang="en-US" dirty="0"/>
              <a:t>Developed by the Office of Special Education Services, Houston ISD Houston, TX</a:t>
            </a:r>
          </a:p>
        </p:txBody>
      </p:sp>
      <p:pic>
        <p:nvPicPr>
          <p:cNvPr id="40991" name="Picture 1" descr="Seal3light.jpg"/>
          <p:cNvPicPr>
            <a:picLocks noChangeAspect="1"/>
          </p:cNvPicPr>
          <p:nvPr/>
        </p:nvPicPr>
        <p:blipFill>
          <a:blip r:embed="rId3" cstate="print"/>
          <a:srcRect/>
          <a:stretch>
            <a:fillRect/>
          </a:stretch>
        </p:blipFill>
        <p:spPr bwMode="auto">
          <a:xfrm>
            <a:off x="0" y="0"/>
            <a:ext cx="1362075" cy="1295400"/>
          </a:xfrm>
          <a:prstGeom prst="rect">
            <a:avLst/>
          </a:prstGeom>
          <a:noFill/>
          <a:ln w="9525">
            <a:noFill/>
            <a:miter lim="800000"/>
            <a:headEnd/>
            <a:tailEnd/>
          </a:ln>
        </p:spPr>
      </p:pic>
      <p:sp>
        <p:nvSpPr>
          <p:cNvPr id="5" name="Oval Callout 4"/>
          <p:cNvSpPr/>
          <p:nvPr/>
        </p:nvSpPr>
        <p:spPr>
          <a:xfrm rot="20356810">
            <a:off x="6321425" y="482600"/>
            <a:ext cx="2216150" cy="1244600"/>
          </a:xfrm>
          <a:prstGeom prst="wedgeEllipseCallout">
            <a:avLst>
              <a:gd name="adj1" fmla="val -147488"/>
              <a:gd name="adj2" fmla="val 54378"/>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a:p>
        </p:txBody>
      </p:sp>
      <p:sp>
        <p:nvSpPr>
          <p:cNvPr id="6" name="TextBox 5"/>
          <p:cNvSpPr txBox="1">
            <a:spLocks noChangeArrowheads="1"/>
          </p:cNvSpPr>
          <p:nvPr/>
        </p:nvSpPr>
        <p:spPr bwMode="auto">
          <a:xfrm>
            <a:off x="6629400" y="771525"/>
            <a:ext cx="1905000" cy="739775"/>
          </a:xfrm>
          <a:prstGeom prst="rect">
            <a:avLst/>
          </a:prstGeom>
          <a:noFill/>
          <a:ln w="9525">
            <a:noFill/>
            <a:miter lim="800000"/>
            <a:headEnd/>
            <a:tailEnd/>
          </a:ln>
        </p:spPr>
        <p:txBody>
          <a:bodyPr>
            <a:spAutoFit/>
          </a:bodyPr>
          <a:lstStyle/>
          <a:p>
            <a:r>
              <a:rPr lang="en-US" sz="1400"/>
              <a:t>How often each day and for how long is unclear</a:t>
            </a:r>
          </a:p>
        </p:txBody>
      </p:sp>
      <p:sp>
        <p:nvSpPr>
          <p:cNvPr id="7" name="Oval Callout 6"/>
          <p:cNvSpPr/>
          <p:nvPr/>
        </p:nvSpPr>
        <p:spPr>
          <a:xfrm>
            <a:off x="152400" y="5257800"/>
            <a:ext cx="2286000" cy="1447800"/>
          </a:xfrm>
          <a:prstGeom prst="wedgeEllipseCallout">
            <a:avLst>
              <a:gd name="adj1" fmla="val 70433"/>
              <a:gd name="adj2" fmla="val -99935"/>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a:p>
        </p:txBody>
      </p:sp>
      <p:sp>
        <p:nvSpPr>
          <p:cNvPr id="8" name="TextBox 7"/>
          <p:cNvSpPr txBox="1">
            <a:spLocks noChangeArrowheads="1"/>
          </p:cNvSpPr>
          <p:nvPr/>
        </p:nvSpPr>
        <p:spPr bwMode="auto">
          <a:xfrm>
            <a:off x="533400" y="5410200"/>
            <a:ext cx="1905000" cy="1200150"/>
          </a:xfrm>
          <a:prstGeom prst="rect">
            <a:avLst/>
          </a:prstGeom>
          <a:noFill/>
          <a:ln w="9525">
            <a:noFill/>
            <a:miter lim="800000"/>
            <a:headEnd/>
            <a:tailEnd/>
          </a:ln>
        </p:spPr>
        <p:txBody>
          <a:bodyPr>
            <a:spAutoFit/>
          </a:bodyPr>
          <a:lstStyle/>
          <a:p>
            <a:r>
              <a:rPr lang="en-US" sz="1800"/>
              <a:t>When the student will need the reader is unclear.</a:t>
            </a:r>
          </a:p>
        </p:txBody>
      </p:sp>
      <p:sp>
        <p:nvSpPr>
          <p:cNvPr id="9" name="Oval Callout 8"/>
          <p:cNvSpPr/>
          <p:nvPr/>
        </p:nvSpPr>
        <p:spPr>
          <a:xfrm rot="8778857">
            <a:off x="-131763" y="1284288"/>
            <a:ext cx="2295526" cy="1241425"/>
          </a:xfrm>
          <a:prstGeom prst="wedgeEllipseCallout">
            <a:avLst>
              <a:gd name="adj1" fmla="val -35311"/>
              <a:gd name="adj2" fmla="val -205429"/>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dirty="0"/>
          </a:p>
        </p:txBody>
      </p:sp>
      <p:sp>
        <p:nvSpPr>
          <p:cNvPr id="10" name="TextBox 9"/>
          <p:cNvSpPr txBox="1">
            <a:spLocks noChangeArrowheads="1"/>
          </p:cNvSpPr>
          <p:nvPr/>
        </p:nvSpPr>
        <p:spPr bwMode="auto">
          <a:xfrm rot="-2208198">
            <a:off x="223838" y="1335088"/>
            <a:ext cx="1762125" cy="1076325"/>
          </a:xfrm>
          <a:prstGeom prst="rect">
            <a:avLst/>
          </a:prstGeom>
          <a:noFill/>
          <a:ln w="9525">
            <a:noFill/>
            <a:miter lim="800000"/>
            <a:headEnd/>
            <a:tailEnd/>
          </a:ln>
        </p:spPr>
        <p:txBody>
          <a:bodyPr>
            <a:spAutoFit/>
          </a:bodyPr>
          <a:lstStyle/>
          <a:p>
            <a:r>
              <a:rPr lang="en-US" sz="1600"/>
              <a:t>For how long and where the reader will be used are unclear. </a:t>
            </a:r>
          </a:p>
        </p:txBody>
      </p:sp>
      <p:sp>
        <p:nvSpPr>
          <p:cNvPr id="11" name="Oval Callout 10"/>
          <p:cNvSpPr/>
          <p:nvPr/>
        </p:nvSpPr>
        <p:spPr>
          <a:xfrm>
            <a:off x="5867400" y="5418138"/>
            <a:ext cx="2590800" cy="779462"/>
          </a:xfrm>
          <a:prstGeom prst="wedgeEllipseCallout">
            <a:avLst>
              <a:gd name="adj1" fmla="val -103904"/>
              <a:gd name="adj2" fmla="val -102658"/>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a:p>
        </p:txBody>
      </p:sp>
      <p:sp>
        <p:nvSpPr>
          <p:cNvPr id="12" name="TextBox 11"/>
          <p:cNvSpPr txBox="1">
            <a:spLocks noChangeArrowheads="1"/>
          </p:cNvSpPr>
          <p:nvPr/>
        </p:nvSpPr>
        <p:spPr bwMode="auto">
          <a:xfrm>
            <a:off x="6305550" y="5514975"/>
            <a:ext cx="2133600" cy="585788"/>
          </a:xfrm>
          <a:prstGeom prst="rect">
            <a:avLst/>
          </a:prstGeom>
          <a:noFill/>
          <a:ln w="9525">
            <a:noFill/>
            <a:miter lim="800000"/>
            <a:headEnd/>
            <a:tailEnd/>
          </a:ln>
        </p:spPr>
        <p:txBody>
          <a:bodyPr>
            <a:spAutoFit/>
          </a:bodyPr>
          <a:lstStyle/>
          <a:p>
            <a:r>
              <a:rPr lang="en-US" sz="1600"/>
              <a:t>The conditions for use are unclear</a:t>
            </a:r>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500"/>
                                        <p:tgtEl>
                                          <p:spTgt spid="11"/>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p:bldP spid="9" grpId="0" animBg="1"/>
      <p:bldP spid="10" grpId="0"/>
      <p:bldP spid="11" grpId="0" animBg="1"/>
      <p:bldP spid="1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182563"/>
            <a:ext cx="7086600" cy="1111250"/>
          </a:xfrm>
        </p:spPr>
        <p:txBody>
          <a:bodyPr>
            <a:noAutofit/>
          </a:bodyPr>
          <a:lstStyle/>
          <a:p>
            <a:pPr eaLnBrk="1" fontAlgn="auto" hangingPunct="1">
              <a:spcAft>
                <a:spcPts val="0"/>
              </a:spcAft>
              <a:defRPr/>
            </a:pPr>
            <a:r>
              <a:rPr lang="en-US" sz="3600" dirty="0">
                <a:solidFill>
                  <a:srgbClr val="000099"/>
                </a:solidFill>
              </a:rPr>
              <a:t>What is </a:t>
            </a:r>
            <a:r>
              <a:rPr lang="en-US" sz="3600" dirty="0" smtClean="0">
                <a:solidFill>
                  <a:srgbClr val="000099"/>
                </a:solidFill>
              </a:rPr>
              <a:t>Incorrect: Check for Understanding</a:t>
            </a:r>
            <a:endParaRPr lang="en-US" sz="3600" dirty="0">
              <a:solidFill>
                <a:srgbClr val="000099"/>
              </a:solidFill>
            </a:endParaRPr>
          </a:p>
        </p:txBody>
      </p:sp>
      <p:graphicFrame>
        <p:nvGraphicFramePr>
          <p:cNvPr id="4" name="Content Placeholder 3"/>
          <p:cNvGraphicFramePr>
            <a:graphicFrameLocks noGrp="1"/>
          </p:cNvGraphicFramePr>
          <p:nvPr>
            <p:ph idx="1"/>
          </p:nvPr>
        </p:nvGraphicFramePr>
        <p:xfrm>
          <a:off x="762000" y="1600200"/>
          <a:ext cx="7620000" cy="3929063"/>
        </p:xfrm>
        <a:graphic>
          <a:graphicData uri="http://schemas.openxmlformats.org/drawingml/2006/table">
            <a:tbl>
              <a:tblPr firstRow="1" bandRow="1">
                <a:tableStyleId>{5C22544A-7EE6-4342-B048-85BDC9FD1C3A}</a:tableStyleId>
              </a:tblPr>
              <a:tblGrid>
                <a:gridCol w="1763889"/>
                <a:gridCol w="2427111"/>
                <a:gridCol w="1524000"/>
                <a:gridCol w="1905000"/>
              </a:tblGrid>
              <a:tr h="1551673">
                <a:tc>
                  <a:txBody>
                    <a:bodyPr/>
                    <a:lstStyle/>
                    <a:p>
                      <a:r>
                        <a:rPr lang="en-US" sz="1800" dirty="0" smtClean="0"/>
                        <a:t>Program Modifications</a:t>
                      </a:r>
                      <a:r>
                        <a:rPr lang="en-US" sz="1800" baseline="0" dirty="0" smtClean="0"/>
                        <a:t> or Supports for School Personnel</a:t>
                      </a:r>
                      <a:endParaRPr lang="en-US" sz="1800" dirty="0"/>
                    </a:p>
                  </a:txBody>
                  <a:tcPr marT="45712" marB="45712"/>
                </a:tc>
                <a:tc>
                  <a:txBody>
                    <a:bodyPr/>
                    <a:lstStyle/>
                    <a:p>
                      <a:r>
                        <a:rPr lang="en-US" sz="1800" dirty="0" smtClean="0"/>
                        <a:t>Amount/Frequency</a:t>
                      </a:r>
                      <a:endParaRPr lang="en-US" sz="1800" dirty="0"/>
                    </a:p>
                  </a:txBody>
                  <a:tcPr marT="45712" marB="45712"/>
                </a:tc>
                <a:tc>
                  <a:txBody>
                    <a:bodyPr/>
                    <a:lstStyle/>
                    <a:p>
                      <a:r>
                        <a:rPr lang="en-US" sz="1800" dirty="0" smtClean="0"/>
                        <a:t>Duration</a:t>
                      </a:r>
                      <a:endParaRPr lang="en-US" sz="1800" dirty="0"/>
                    </a:p>
                  </a:txBody>
                  <a:tcPr marT="45712" marB="45712"/>
                </a:tc>
                <a:tc>
                  <a:txBody>
                    <a:bodyPr/>
                    <a:lstStyle/>
                    <a:p>
                      <a:r>
                        <a:rPr lang="en-US" sz="1800" dirty="0" smtClean="0"/>
                        <a:t>Location</a:t>
                      </a:r>
                      <a:endParaRPr lang="en-US" sz="1800" dirty="0"/>
                    </a:p>
                  </a:txBody>
                  <a:tcPr marT="45712" marB="45712"/>
                </a:tc>
              </a:tr>
              <a:tr h="1463013">
                <a:tc>
                  <a:txBody>
                    <a:bodyPr/>
                    <a:lstStyle/>
                    <a:p>
                      <a:r>
                        <a:rPr lang="en-US" sz="1800" dirty="0" smtClean="0"/>
                        <a:t>Teacher and</a:t>
                      </a:r>
                      <a:r>
                        <a:rPr lang="en-US" sz="1800" baseline="0" dirty="0" smtClean="0"/>
                        <a:t> Teacher Assistant attend </a:t>
                      </a:r>
                      <a:r>
                        <a:rPr lang="en-US" sz="1800" dirty="0" smtClean="0"/>
                        <a:t>ABA training</a:t>
                      </a:r>
                      <a:endParaRPr lang="en-US" sz="1800" dirty="0"/>
                    </a:p>
                  </a:txBody>
                  <a:tcPr marT="45712" marB="45712"/>
                </a:tc>
                <a:tc>
                  <a:txBody>
                    <a:bodyPr/>
                    <a:lstStyle/>
                    <a:p>
                      <a:r>
                        <a:rPr lang="en-US" sz="1800" dirty="0" smtClean="0"/>
                        <a:t>once</a:t>
                      </a:r>
                      <a:endParaRPr lang="en-US" sz="1800" dirty="0"/>
                    </a:p>
                  </a:txBody>
                  <a:tcPr marT="45712" marB="45712"/>
                </a:tc>
                <a:tc>
                  <a:txBody>
                    <a:bodyPr/>
                    <a:lstStyle/>
                    <a:p>
                      <a:r>
                        <a:rPr lang="en-US" sz="1800" dirty="0" smtClean="0"/>
                        <a:t>2 hours</a:t>
                      </a:r>
                      <a:endParaRPr lang="en-US" sz="1800" dirty="0"/>
                    </a:p>
                  </a:txBody>
                  <a:tcPr marT="45712" marB="45712"/>
                </a:tc>
                <a:tc>
                  <a:txBody>
                    <a:bodyPr/>
                    <a:lstStyle/>
                    <a:p>
                      <a:r>
                        <a:rPr lang="en-US" sz="1800" dirty="0" smtClean="0"/>
                        <a:t>Convention Center</a:t>
                      </a:r>
                      <a:endParaRPr lang="en-US" sz="1800" dirty="0"/>
                    </a:p>
                  </a:txBody>
                  <a:tcPr marT="45712" marB="45712"/>
                </a:tc>
              </a:tr>
              <a:tr h="914377">
                <a:tc>
                  <a:txBody>
                    <a:bodyPr/>
                    <a:lstStyle/>
                    <a:p>
                      <a:r>
                        <a:rPr lang="en-US" sz="1800" dirty="0" smtClean="0"/>
                        <a:t>Teacher and therapist consult</a:t>
                      </a:r>
                      <a:endParaRPr lang="en-US" sz="1800" dirty="0"/>
                    </a:p>
                  </a:txBody>
                  <a:tcPr marT="45712" marB="45712"/>
                </a:tc>
                <a:tc>
                  <a:txBody>
                    <a:bodyPr/>
                    <a:lstStyle/>
                    <a:p>
                      <a:r>
                        <a:rPr lang="en-US" sz="1800" dirty="0" smtClean="0"/>
                        <a:t>20 per</a:t>
                      </a:r>
                      <a:r>
                        <a:rPr lang="en-US" sz="1800" baseline="0" dirty="0" smtClean="0"/>
                        <a:t> 9-weeks</a:t>
                      </a:r>
                      <a:endParaRPr lang="en-US" sz="1800" dirty="0"/>
                    </a:p>
                  </a:txBody>
                  <a:tcPr marT="45712" marB="45712"/>
                </a:tc>
                <a:tc>
                  <a:txBody>
                    <a:bodyPr/>
                    <a:lstStyle/>
                    <a:p>
                      <a:r>
                        <a:rPr lang="en-US" sz="1800" dirty="0" smtClean="0"/>
                        <a:t>36</a:t>
                      </a:r>
                      <a:r>
                        <a:rPr lang="en-US" sz="1800" baseline="0" dirty="0" smtClean="0"/>
                        <a:t>-weeks</a:t>
                      </a:r>
                      <a:endParaRPr lang="en-US" sz="1800" dirty="0"/>
                    </a:p>
                  </a:txBody>
                  <a:tcPr marT="45712" marB="45712"/>
                </a:tc>
                <a:tc>
                  <a:txBody>
                    <a:bodyPr/>
                    <a:lstStyle/>
                    <a:p>
                      <a:r>
                        <a:rPr lang="en-US" sz="1800" dirty="0" smtClean="0"/>
                        <a:t>Classroom</a:t>
                      </a:r>
                      <a:endParaRPr lang="en-US" sz="1800" dirty="0"/>
                    </a:p>
                  </a:txBody>
                  <a:tcPr marT="45712" marB="45712"/>
                </a:tc>
              </a:tr>
            </a:tbl>
          </a:graphicData>
        </a:graphic>
      </p:graphicFrame>
      <p:sp>
        <p:nvSpPr>
          <p:cNvPr id="3" name="Footer Placeholder 2"/>
          <p:cNvSpPr>
            <a:spLocks noGrp="1"/>
          </p:cNvSpPr>
          <p:nvPr>
            <p:ph type="ftr" sz="quarter" idx="11"/>
          </p:nvPr>
        </p:nvSpPr>
        <p:spPr>
          <a:xfrm>
            <a:off x="5867400" y="6248400"/>
            <a:ext cx="2895600" cy="365125"/>
          </a:xfrm>
        </p:spPr>
        <p:txBody>
          <a:bodyPr/>
          <a:lstStyle/>
          <a:p>
            <a:pPr>
              <a:defRPr/>
            </a:pPr>
            <a:r>
              <a:rPr lang="en-US" dirty="0"/>
              <a:t>Developed by the Office of Special Education Services, Houston ISD Houston, TX</a:t>
            </a:r>
          </a:p>
        </p:txBody>
      </p:sp>
      <p:pic>
        <p:nvPicPr>
          <p:cNvPr id="42010" name="Picture 1" descr="Seal3light.jpg"/>
          <p:cNvPicPr>
            <a:picLocks noChangeAspect="1"/>
          </p:cNvPicPr>
          <p:nvPr/>
        </p:nvPicPr>
        <p:blipFill>
          <a:blip r:embed="rId3" cstate="print"/>
          <a:srcRect/>
          <a:stretch>
            <a:fillRect/>
          </a:stretch>
        </p:blipFill>
        <p:spPr bwMode="auto">
          <a:xfrm>
            <a:off x="0" y="0"/>
            <a:ext cx="1362075" cy="1295400"/>
          </a:xfrm>
          <a:prstGeom prst="rect">
            <a:avLst/>
          </a:prstGeom>
          <a:noFill/>
          <a:ln w="9525">
            <a:noFill/>
            <a:miter lim="800000"/>
            <a:headEnd/>
            <a:tailEnd/>
          </a:ln>
        </p:spPr>
      </p:pic>
      <p:sp>
        <p:nvSpPr>
          <p:cNvPr id="5" name="Oval Callout 4"/>
          <p:cNvSpPr/>
          <p:nvPr/>
        </p:nvSpPr>
        <p:spPr>
          <a:xfrm rot="19906880">
            <a:off x="6518275" y="234950"/>
            <a:ext cx="2209800" cy="1584325"/>
          </a:xfrm>
          <a:prstGeom prst="wedgeEllipseCallout">
            <a:avLst>
              <a:gd name="adj1" fmla="val -164816"/>
              <a:gd name="adj2" fmla="val 75978"/>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a:p>
        </p:txBody>
      </p:sp>
      <p:sp>
        <p:nvSpPr>
          <p:cNvPr id="6" name="TextBox 5"/>
          <p:cNvSpPr txBox="1">
            <a:spLocks noChangeArrowheads="1"/>
          </p:cNvSpPr>
          <p:nvPr/>
        </p:nvSpPr>
        <p:spPr bwMode="auto">
          <a:xfrm rot="-1506156">
            <a:off x="6629400" y="728663"/>
            <a:ext cx="1981200" cy="585787"/>
          </a:xfrm>
          <a:prstGeom prst="rect">
            <a:avLst/>
          </a:prstGeom>
          <a:noFill/>
          <a:ln w="9525">
            <a:noFill/>
            <a:miter lim="800000"/>
            <a:headEnd/>
            <a:tailEnd/>
          </a:ln>
        </p:spPr>
        <p:txBody>
          <a:bodyPr>
            <a:spAutoFit/>
          </a:bodyPr>
          <a:lstStyle/>
          <a:p>
            <a:r>
              <a:rPr lang="en-US" sz="1600"/>
              <a:t>Amount is missing the # of min/hrs</a:t>
            </a:r>
          </a:p>
        </p:txBody>
      </p:sp>
      <p:sp>
        <p:nvSpPr>
          <p:cNvPr id="7" name="Oval Callout 6"/>
          <p:cNvSpPr/>
          <p:nvPr/>
        </p:nvSpPr>
        <p:spPr>
          <a:xfrm>
            <a:off x="393700" y="5684838"/>
            <a:ext cx="2743200" cy="1143000"/>
          </a:xfrm>
          <a:prstGeom prst="wedgeEllipseCallout">
            <a:avLst>
              <a:gd name="adj1" fmla="val 47885"/>
              <a:gd name="adj2" fmla="val -83221"/>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a:p>
        </p:txBody>
      </p:sp>
      <p:sp>
        <p:nvSpPr>
          <p:cNvPr id="8" name="TextBox 7"/>
          <p:cNvSpPr txBox="1">
            <a:spLocks noChangeArrowheads="1"/>
          </p:cNvSpPr>
          <p:nvPr/>
        </p:nvSpPr>
        <p:spPr bwMode="auto">
          <a:xfrm>
            <a:off x="546100" y="5962650"/>
            <a:ext cx="2438400" cy="585788"/>
          </a:xfrm>
          <a:prstGeom prst="rect">
            <a:avLst/>
          </a:prstGeom>
          <a:noFill/>
          <a:ln w="9525">
            <a:noFill/>
            <a:miter lim="800000"/>
            <a:headEnd/>
            <a:tailEnd/>
          </a:ln>
        </p:spPr>
        <p:txBody>
          <a:bodyPr>
            <a:spAutoFit/>
          </a:bodyPr>
          <a:lstStyle/>
          <a:p>
            <a:r>
              <a:rPr lang="en-US" sz="1600"/>
              <a:t>Amount does not specify min/hrs/days/weeks</a:t>
            </a:r>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Content Placeholder 1"/>
          <p:cNvSpPr>
            <a:spLocks noGrp="1"/>
          </p:cNvSpPr>
          <p:nvPr>
            <p:ph idx="1"/>
          </p:nvPr>
        </p:nvSpPr>
        <p:spPr>
          <a:xfrm>
            <a:off x="990600" y="1447800"/>
            <a:ext cx="7391400" cy="4662488"/>
          </a:xfrm>
        </p:spPr>
        <p:txBody>
          <a:bodyPr/>
          <a:lstStyle/>
          <a:p>
            <a:pPr marL="622300" indent="-514350">
              <a:buFont typeface="Lucida Sans Unicode" pitchFamily="34" charset="0"/>
              <a:buAutoNum type="arabicPeriod"/>
            </a:pPr>
            <a:r>
              <a:rPr lang="en-US" sz="2800" smtClean="0">
                <a:ea typeface="ＭＳ Ｐゴシック" charset="-128"/>
              </a:rPr>
              <a:t>How must the IEP describe the services to be provided?</a:t>
            </a:r>
          </a:p>
          <a:p>
            <a:pPr marL="622300" indent="-514350">
              <a:buFont typeface="Lucida Sans Unicode" pitchFamily="34" charset="0"/>
              <a:buAutoNum type="arabicPeriod"/>
            </a:pPr>
            <a:r>
              <a:rPr lang="en-US" sz="2800" smtClean="0">
                <a:ea typeface="ＭＳ Ｐゴシック" charset="-128"/>
              </a:rPr>
              <a:t>What is the HISD’s responsibility when sessions are missed because of a student’s absence? </a:t>
            </a:r>
          </a:p>
          <a:p>
            <a:pPr marL="622300" indent="-514350">
              <a:buFont typeface="Lucida Sans Unicode" pitchFamily="34" charset="0"/>
              <a:buAutoNum type="arabicPeriod"/>
            </a:pPr>
            <a:r>
              <a:rPr lang="en-US" sz="2800" smtClean="0">
                <a:ea typeface="ＭＳ Ｐゴシック" charset="-128"/>
              </a:rPr>
              <a:t>Is it ever appropriate to write special education services as a range of time?</a:t>
            </a:r>
          </a:p>
          <a:p>
            <a:pPr marL="622300" indent="-514350">
              <a:buFont typeface="Lucida Sans Unicode" pitchFamily="34" charset="0"/>
              <a:buAutoNum type="arabicPeriod"/>
            </a:pPr>
            <a:r>
              <a:rPr lang="en-US" sz="2800" smtClean="0">
                <a:ea typeface="ＭＳ Ｐゴシック" charset="-128"/>
              </a:rPr>
              <a:t>What if it is impossible to describe the special education services in daily or weekly allotments of time? </a:t>
            </a:r>
          </a:p>
        </p:txBody>
      </p:sp>
      <p:sp>
        <p:nvSpPr>
          <p:cNvPr id="3" name="Title 2"/>
          <p:cNvSpPr>
            <a:spLocks noGrp="1"/>
          </p:cNvSpPr>
          <p:nvPr>
            <p:ph type="title"/>
          </p:nvPr>
        </p:nvSpPr>
        <p:spPr>
          <a:xfrm>
            <a:off x="1358900" y="83103"/>
            <a:ext cx="8229600" cy="1143000"/>
          </a:xfrm>
        </p:spPr>
        <p:txBody>
          <a:bodyPr>
            <a:normAutofit fontScale="90000"/>
          </a:bodyPr>
          <a:lstStyle/>
          <a:p>
            <a:pPr>
              <a:defRPr/>
            </a:pPr>
            <a:r>
              <a:rPr lang="en-US" dirty="0" smtClean="0"/>
              <a:t>How must the IEP describe the services to be provided?</a:t>
            </a:r>
            <a:endParaRPr lang="en-US" dirty="0"/>
          </a:p>
        </p:txBody>
      </p:sp>
      <p:pic>
        <p:nvPicPr>
          <p:cNvPr id="43012" name="Picture 2"/>
          <p:cNvPicPr>
            <a:picLocks noChangeAspect="1" noChangeArrowheads="1"/>
          </p:cNvPicPr>
          <p:nvPr/>
        </p:nvPicPr>
        <p:blipFill>
          <a:blip r:embed="rId3" cstate="print"/>
          <a:srcRect/>
          <a:stretch>
            <a:fillRect/>
          </a:stretch>
        </p:blipFill>
        <p:spPr bwMode="auto">
          <a:xfrm>
            <a:off x="0" y="31750"/>
            <a:ext cx="1358900" cy="1146175"/>
          </a:xfrm>
          <a:prstGeom prst="rect">
            <a:avLst/>
          </a:prstGeom>
          <a:noFill/>
          <a:ln w="9525">
            <a:noFill/>
            <a:miter lim="800000"/>
            <a:headEnd/>
            <a:tailEnd/>
          </a:ln>
          <a:effectLst/>
        </p:spPr>
      </p:pic>
    </p:spTree>
  </p:cSld>
  <p:clrMapOvr>
    <a:masterClrMapping/>
  </p:clrMapOvr>
  <p:transition spd="slow">
    <p:fade thruBlk="1"/>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Content Placeholder 1"/>
          <p:cNvSpPr>
            <a:spLocks noGrp="1"/>
          </p:cNvSpPr>
          <p:nvPr>
            <p:ph idx="1"/>
          </p:nvPr>
        </p:nvSpPr>
        <p:spPr>
          <a:xfrm>
            <a:off x="1066800" y="1600200"/>
            <a:ext cx="7391400" cy="4724400"/>
          </a:xfrm>
        </p:spPr>
        <p:txBody>
          <a:bodyPr/>
          <a:lstStyle/>
          <a:p>
            <a:pPr marL="622300" indent="-514350">
              <a:buFont typeface="Lucida Sans Unicode" pitchFamily="34" charset="0"/>
              <a:buAutoNum type="arabicPeriod"/>
            </a:pPr>
            <a:r>
              <a:rPr lang="en-US" sz="2400" smtClean="0">
                <a:ea typeface="ＭＳ Ｐゴシック" charset="-128"/>
              </a:rPr>
              <a:t>If we can’t write special education services “upon student request” where should we address student self-determination and self-advocacy skills in the IEP?</a:t>
            </a:r>
          </a:p>
          <a:p>
            <a:pPr marL="622300" indent="-514350">
              <a:buFont typeface="Lucida Sans Unicode" pitchFamily="34" charset="0"/>
              <a:buAutoNum type="arabicPeriod"/>
            </a:pPr>
            <a:r>
              <a:rPr lang="en-US" sz="2400" smtClean="0">
                <a:ea typeface="ＭＳ Ｐゴシック" charset="-128"/>
              </a:rPr>
              <a:t>How should location be documented in the IEP?</a:t>
            </a:r>
          </a:p>
          <a:p>
            <a:pPr marL="622300" indent="-514350">
              <a:buFont typeface="Lucida Sans Unicode" pitchFamily="34" charset="0"/>
              <a:buAutoNum type="arabicPeriod"/>
            </a:pPr>
            <a:r>
              <a:rPr lang="en-US" sz="2400" smtClean="0">
                <a:ea typeface="ＭＳ Ｐゴシック" charset="-128"/>
              </a:rPr>
              <a:t>What does duration mean?</a:t>
            </a:r>
          </a:p>
          <a:p>
            <a:pPr marL="622300" indent="-514350">
              <a:buFont typeface="Lucida Sans Unicode" pitchFamily="34" charset="0"/>
              <a:buAutoNum type="arabicPeriod"/>
            </a:pPr>
            <a:r>
              <a:rPr lang="en-US" sz="2400" smtClean="0">
                <a:ea typeface="ＭＳ Ｐゴシック" charset="-128"/>
              </a:rPr>
              <a:t>If we decide the student will receive specially designed physical education, do we need to include a frequency/amount, location, or duration?</a:t>
            </a:r>
          </a:p>
          <a:p>
            <a:pPr marL="622300" indent="-514350">
              <a:buFont typeface="Lucida Sans Unicode" pitchFamily="34" charset="0"/>
              <a:buAutoNum type="arabicPeriod"/>
            </a:pPr>
            <a:endParaRPr lang="en-US" sz="2000" smtClean="0">
              <a:ea typeface="ＭＳ Ｐゴシック" charset="-128"/>
            </a:endParaRPr>
          </a:p>
        </p:txBody>
      </p:sp>
      <p:sp>
        <p:nvSpPr>
          <p:cNvPr id="3" name="Title 2"/>
          <p:cNvSpPr>
            <a:spLocks noGrp="1"/>
          </p:cNvSpPr>
          <p:nvPr>
            <p:ph type="title"/>
          </p:nvPr>
        </p:nvSpPr>
        <p:spPr>
          <a:xfrm>
            <a:off x="1358900" y="83103"/>
            <a:ext cx="8229600" cy="1143000"/>
          </a:xfrm>
        </p:spPr>
        <p:txBody>
          <a:bodyPr>
            <a:normAutofit fontScale="90000"/>
          </a:bodyPr>
          <a:lstStyle/>
          <a:p>
            <a:pPr>
              <a:defRPr/>
            </a:pPr>
            <a:r>
              <a:rPr lang="en-US" dirty="0" smtClean="0"/>
              <a:t>How must the IEP describe the services to be provided?</a:t>
            </a:r>
            <a:endParaRPr lang="en-US" dirty="0"/>
          </a:p>
        </p:txBody>
      </p:sp>
      <p:pic>
        <p:nvPicPr>
          <p:cNvPr id="44036" name="Picture 2"/>
          <p:cNvPicPr>
            <a:picLocks noChangeAspect="1" noChangeArrowheads="1"/>
          </p:cNvPicPr>
          <p:nvPr/>
        </p:nvPicPr>
        <p:blipFill>
          <a:blip r:embed="rId3" cstate="print"/>
          <a:srcRect/>
          <a:stretch>
            <a:fillRect/>
          </a:stretch>
        </p:blipFill>
        <p:spPr bwMode="auto">
          <a:xfrm>
            <a:off x="0" y="31750"/>
            <a:ext cx="1358900" cy="1146175"/>
          </a:xfrm>
          <a:prstGeom prst="rect">
            <a:avLst/>
          </a:prstGeom>
          <a:noFill/>
          <a:ln w="9525">
            <a:noFill/>
            <a:miter lim="800000"/>
            <a:headEnd/>
            <a:tailEnd/>
          </a:ln>
          <a:effectLst/>
        </p:spPr>
      </p:pic>
    </p:spTree>
  </p:cSld>
  <p:clrMapOvr>
    <a:masterClrMapping/>
  </p:clrMapOvr>
  <p:transition spd="slow">
    <p:fade thruBlk="1"/>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90600" y="2259013"/>
            <a:ext cx="7277100" cy="3455987"/>
          </a:xfrm>
        </p:spPr>
        <p:txBody>
          <a:bodyPr/>
          <a:lstStyle/>
          <a:p>
            <a:pPr>
              <a:defRPr/>
            </a:pPr>
            <a:r>
              <a:rPr lang="en-US" dirty="0" smtClean="0"/>
              <a:t>A teacher’s assistant may be needed to assist a student in </a:t>
            </a:r>
            <a:r>
              <a:rPr lang="en-US" dirty="0"/>
              <a:t>B</a:t>
            </a:r>
            <a:r>
              <a:rPr lang="en-US" dirty="0" smtClean="0"/>
              <a:t>iology I class, </a:t>
            </a:r>
            <a:r>
              <a:rPr lang="en-US" b="1" dirty="0" smtClean="0"/>
              <a:t>whenever the class conducts dissections.</a:t>
            </a:r>
          </a:p>
          <a:p>
            <a:pPr marL="109537" indent="0">
              <a:buFont typeface="Wingdings 3" pitchFamily="18" charset="2"/>
              <a:buNone/>
              <a:defRPr/>
            </a:pPr>
            <a:endParaRPr lang="en-US" dirty="0" smtClean="0"/>
          </a:p>
          <a:p>
            <a:pPr lvl="1">
              <a:defRPr/>
            </a:pPr>
            <a:r>
              <a:rPr lang="en-US" sz="2800" i="1" dirty="0" smtClean="0"/>
              <a:t>Can you add more specificity</a:t>
            </a:r>
            <a:r>
              <a:rPr lang="en-US" sz="2800" dirty="0" smtClean="0"/>
              <a:t>?</a:t>
            </a:r>
            <a:endParaRPr lang="en-US" sz="2800" dirty="0"/>
          </a:p>
        </p:txBody>
      </p:sp>
      <p:sp>
        <p:nvSpPr>
          <p:cNvPr id="3" name="Title 2"/>
          <p:cNvSpPr>
            <a:spLocks noGrp="1"/>
          </p:cNvSpPr>
          <p:nvPr>
            <p:ph type="title"/>
          </p:nvPr>
        </p:nvSpPr>
        <p:spPr>
          <a:xfrm>
            <a:off x="1385481" y="846691"/>
            <a:ext cx="7315200" cy="914400"/>
          </a:xfrm>
        </p:spPr>
        <p:txBody>
          <a:bodyPr>
            <a:normAutofit fontScale="90000"/>
          </a:bodyPr>
          <a:lstStyle/>
          <a:p>
            <a:pPr>
              <a:defRPr/>
            </a:pPr>
            <a:r>
              <a:rPr lang="en-US" dirty="0" smtClean="0"/>
              <a:t>Include the condition under which the services will be provided</a:t>
            </a:r>
            <a:br>
              <a:rPr lang="en-US" dirty="0" smtClean="0"/>
            </a:br>
            <a:r>
              <a:rPr lang="en-US" sz="2200" dirty="0" smtClean="0"/>
              <a:t>complex amount (frequency, duration, and location)</a:t>
            </a:r>
            <a:r>
              <a:rPr lang="en-US" dirty="0" smtClean="0"/>
              <a:t/>
            </a:r>
            <a:br>
              <a:rPr lang="en-US" dirty="0" smtClean="0"/>
            </a:br>
            <a:endParaRPr lang="en-US" dirty="0"/>
          </a:p>
        </p:txBody>
      </p:sp>
      <p:pic>
        <p:nvPicPr>
          <p:cNvPr id="45060" name="Picture 2"/>
          <p:cNvPicPr>
            <a:picLocks noChangeAspect="1" noChangeArrowheads="1"/>
          </p:cNvPicPr>
          <p:nvPr/>
        </p:nvPicPr>
        <p:blipFill>
          <a:blip r:embed="rId3" cstate="print"/>
          <a:srcRect/>
          <a:stretch>
            <a:fillRect/>
          </a:stretch>
        </p:blipFill>
        <p:spPr bwMode="auto">
          <a:xfrm>
            <a:off x="0" y="4763"/>
            <a:ext cx="1358900" cy="1298575"/>
          </a:xfrm>
          <a:prstGeom prst="rect">
            <a:avLst/>
          </a:prstGeom>
          <a:noFill/>
          <a:ln w="9525">
            <a:noFill/>
            <a:miter lim="800000"/>
            <a:headEnd/>
            <a:tailEnd/>
          </a:ln>
          <a:effectLst/>
        </p:spPr>
      </p:pic>
      <p:sp>
        <p:nvSpPr>
          <p:cNvPr id="4" name="Oval Callout 3"/>
          <p:cNvSpPr/>
          <p:nvPr/>
        </p:nvSpPr>
        <p:spPr>
          <a:xfrm rot="1270540">
            <a:off x="6896100" y="3900488"/>
            <a:ext cx="1600200" cy="1354137"/>
          </a:xfrm>
          <a:prstGeom prst="wedgeEllipseCallout">
            <a:avLst>
              <a:gd name="adj1" fmla="val -214512"/>
              <a:gd name="adj2" fmla="val 11950"/>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a:p>
        </p:txBody>
      </p:sp>
      <p:sp>
        <p:nvSpPr>
          <p:cNvPr id="5" name="TextBox 4"/>
          <p:cNvSpPr txBox="1">
            <a:spLocks noChangeArrowheads="1"/>
          </p:cNvSpPr>
          <p:nvPr/>
        </p:nvSpPr>
        <p:spPr bwMode="auto">
          <a:xfrm>
            <a:off x="6819900" y="4322763"/>
            <a:ext cx="1752600" cy="400050"/>
          </a:xfrm>
          <a:prstGeom prst="rect">
            <a:avLst/>
          </a:prstGeom>
          <a:noFill/>
          <a:ln w="9525">
            <a:noFill/>
            <a:miter lim="800000"/>
            <a:headEnd/>
            <a:tailEnd/>
          </a:ln>
        </p:spPr>
        <p:txBody>
          <a:bodyPr>
            <a:spAutoFit/>
          </a:bodyPr>
          <a:lstStyle/>
          <a:p>
            <a:pPr algn="ctr"/>
            <a:r>
              <a:rPr lang="en-US" sz="2000"/>
              <a:t>condition</a:t>
            </a:r>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679450" y="1752600"/>
          <a:ext cx="7543800" cy="4283075"/>
        </p:xfrm>
        <a:graphic>
          <a:graphicData uri="http://schemas.openxmlformats.org/drawingml/2006/table">
            <a:tbl>
              <a:tblPr firstRow="1" bandRow="1">
                <a:tableStyleId>{5C22544A-7EE6-4342-B048-85BDC9FD1C3A}</a:tableStyleId>
              </a:tblPr>
              <a:tblGrid>
                <a:gridCol w="2133599"/>
                <a:gridCol w="1714501"/>
                <a:gridCol w="1847850"/>
                <a:gridCol w="1847850"/>
              </a:tblGrid>
              <a:tr h="1448036">
                <a:tc>
                  <a:txBody>
                    <a:bodyPr/>
                    <a:lstStyle/>
                    <a:p>
                      <a:pPr algn="ctr"/>
                      <a:r>
                        <a:rPr lang="en-US" sz="1800" dirty="0" smtClean="0"/>
                        <a:t>SUPPLEMENTARY AIDS AND SERVICES </a:t>
                      </a:r>
                      <a:endParaRPr lang="en-US" sz="1800" dirty="0"/>
                    </a:p>
                  </a:txBody>
                  <a:tcPr marT="45727" marB="45727"/>
                </a:tc>
                <a:tc>
                  <a:txBody>
                    <a:bodyPr/>
                    <a:lstStyle/>
                    <a:p>
                      <a:pPr algn="ctr"/>
                      <a:r>
                        <a:rPr lang="en-US" sz="2000" dirty="0" smtClean="0"/>
                        <a:t>AMOUNT/</a:t>
                      </a:r>
                    </a:p>
                    <a:p>
                      <a:pPr algn="ctr"/>
                      <a:r>
                        <a:rPr lang="en-US" sz="2000" dirty="0" smtClean="0"/>
                        <a:t>FREQUENCY</a:t>
                      </a:r>
                      <a:endParaRPr lang="en-US" sz="2000" dirty="0"/>
                    </a:p>
                  </a:txBody>
                  <a:tcPr marT="45727" marB="45727"/>
                </a:tc>
                <a:tc>
                  <a:txBody>
                    <a:bodyPr/>
                    <a:lstStyle/>
                    <a:p>
                      <a:pPr algn="ctr"/>
                      <a:r>
                        <a:rPr lang="en-US" sz="1800" dirty="0" smtClean="0"/>
                        <a:t>DURATION </a:t>
                      </a:r>
                      <a:endParaRPr lang="en-US" sz="1800" dirty="0"/>
                    </a:p>
                  </a:txBody>
                  <a:tcPr marT="45727" marB="45727"/>
                </a:tc>
                <a:tc>
                  <a:txBody>
                    <a:bodyPr/>
                    <a:lstStyle/>
                    <a:p>
                      <a:pPr algn="ctr"/>
                      <a:r>
                        <a:rPr lang="en-US" sz="1800" dirty="0" smtClean="0"/>
                        <a:t>LOCATION</a:t>
                      </a:r>
                      <a:endParaRPr lang="en-US" sz="1800" dirty="0"/>
                    </a:p>
                  </a:txBody>
                  <a:tcPr marT="45727" marB="45727"/>
                </a:tc>
              </a:tr>
              <a:tr h="2835039">
                <a:tc>
                  <a:txBody>
                    <a:bodyPr/>
                    <a:lstStyle/>
                    <a:p>
                      <a:r>
                        <a:rPr lang="en-US" sz="1800" dirty="0" smtClean="0"/>
                        <a:t>Teacher Assistant </a:t>
                      </a:r>
                      <a:endParaRPr lang="en-US" sz="1800" dirty="0"/>
                    </a:p>
                  </a:txBody>
                  <a:tcPr marT="45727" marB="45727"/>
                </a:tc>
                <a:tc>
                  <a:txBody>
                    <a:bodyPr/>
                    <a:lstStyle/>
                    <a:p>
                      <a:r>
                        <a:rPr lang="en-US" sz="1800" dirty="0" smtClean="0"/>
                        <a:t>1class period each day</a:t>
                      </a:r>
                      <a:r>
                        <a:rPr lang="en-US" sz="1800" b="1" baseline="0" dirty="0" smtClean="0"/>
                        <a:t> </a:t>
                      </a:r>
                      <a:r>
                        <a:rPr lang="en-US" sz="1800" b="1" baseline="0" dirty="0" smtClean="0">
                          <a:solidFill>
                            <a:srgbClr val="FF0000"/>
                          </a:solidFill>
                        </a:rPr>
                        <a:t>to assist the student with manipulation of dissection tools</a:t>
                      </a:r>
                      <a:r>
                        <a:rPr lang="en-US" sz="1800" b="0" baseline="0" dirty="0" smtClean="0">
                          <a:solidFill>
                            <a:srgbClr val="FF0000"/>
                          </a:solidFill>
                        </a:rPr>
                        <a:t> </a:t>
                      </a:r>
                      <a:r>
                        <a:rPr lang="en-US" sz="1800" b="1" baseline="0" dirty="0" smtClean="0">
                          <a:solidFill>
                            <a:srgbClr val="009900"/>
                          </a:solidFill>
                        </a:rPr>
                        <a:t>when dissections are performed </a:t>
                      </a:r>
                      <a:endParaRPr lang="en-US" sz="1800" b="1" dirty="0">
                        <a:solidFill>
                          <a:srgbClr val="009900"/>
                        </a:solidFill>
                      </a:endParaRPr>
                    </a:p>
                  </a:txBody>
                  <a:tcPr marT="45727" marB="45727"/>
                </a:tc>
                <a:tc>
                  <a:txBody>
                    <a:bodyPr/>
                    <a:lstStyle/>
                    <a:p>
                      <a:r>
                        <a:rPr lang="en-US" sz="1800" dirty="0" smtClean="0"/>
                        <a:t>55</a:t>
                      </a:r>
                      <a:r>
                        <a:rPr lang="en-US" sz="1800" baseline="0" dirty="0" smtClean="0"/>
                        <a:t> minutes per class </a:t>
                      </a:r>
                      <a:r>
                        <a:rPr lang="en-US" sz="1800" b="1" baseline="0" dirty="0" smtClean="0">
                          <a:solidFill>
                            <a:srgbClr val="FF0000"/>
                          </a:solidFill>
                        </a:rPr>
                        <a:t>during the fall semester August 27, 2012 to December 21, 2012</a:t>
                      </a:r>
                      <a:endParaRPr lang="en-US" sz="1800" dirty="0">
                        <a:solidFill>
                          <a:srgbClr val="FF0000"/>
                        </a:solidFill>
                      </a:endParaRPr>
                    </a:p>
                  </a:txBody>
                  <a:tcPr marT="45727" marB="45727"/>
                </a:tc>
                <a:tc>
                  <a:txBody>
                    <a:bodyPr/>
                    <a:lstStyle/>
                    <a:p>
                      <a:r>
                        <a:rPr lang="en-US" sz="1800" dirty="0" smtClean="0"/>
                        <a:t>General Education Biology I</a:t>
                      </a:r>
                      <a:r>
                        <a:rPr lang="en-US" sz="1800" baseline="0" dirty="0" smtClean="0"/>
                        <a:t> </a:t>
                      </a:r>
                      <a:r>
                        <a:rPr lang="en-US" sz="1800" dirty="0" smtClean="0"/>
                        <a:t>class</a:t>
                      </a:r>
                      <a:endParaRPr lang="en-US" sz="1800" dirty="0"/>
                    </a:p>
                  </a:txBody>
                  <a:tcPr marT="45727" marB="45727"/>
                </a:tc>
              </a:tr>
            </a:tbl>
          </a:graphicData>
        </a:graphic>
      </p:graphicFrame>
      <p:sp>
        <p:nvSpPr>
          <p:cNvPr id="3" name="Title 2"/>
          <p:cNvSpPr>
            <a:spLocks noGrp="1"/>
          </p:cNvSpPr>
          <p:nvPr>
            <p:ph type="title"/>
          </p:nvPr>
        </p:nvSpPr>
        <p:spPr>
          <a:xfrm>
            <a:off x="1358900" y="380999"/>
            <a:ext cx="8229600" cy="1143001"/>
          </a:xfrm>
        </p:spPr>
        <p:txBody>
          <a:bodyPr>
            <a:noAutofit/>
          </a:bodyPr>
          <a:lstStyle/>
          <a:p>
            <a:pPr>
              <a:defRPr/>
            </a:pPr>
            <a:r>
              <a:rPr lang="en-US" sz="3600" dirty="0" smtClean="0"/>
              <a:t>Amount, Frequency, Duration, Location, and Condition: Putting them all together</a:t>
            </a:r>
            <a:endParaRPr lang="en-US" sz="3600" dirty="0"/>
          </a:p>
        </p:txBody>
      </p:sp>
      <p:pic>
        <p:nvPicPr>
          <p:cNvPr id="46100" name="Picture 2"/>
          <p:cNvPicPr>
            <a:picLocks noChangeAspect="1" noChangeArrowheads="1"/>
          </p:cNvPicPr>
          <p:nvPr/>
        </p:nvPicPr>
        <p:blipFill>
          <a:blip r:embed="rId3" cstate="print"/>
          <a:srcRect/>
          <a:stretch>
            <a:fillRect/>
          </a:stretch>
        </p:blipFill>
        <p:spPr bwMode="auto">
          <a:xfrm>
            <a:off x="0" y="4763"/>
            <a:ext cx="1358900" cy="1298575"/>
          </a:xfrm>
          <a:prstGeom prst="rect">
            <a:avLst/>
          </a:prstGeom>
          <a:noFill/>
          <a:ln w="9525">
            <a:noFill/>
            <a:miter lim="800000"/>
            <a:headEnd/>
            <a:tailEnd/>
          </a:ln>
          <a:effectLst/>
        </p:spPr>
      </p:pic>
    </p:spTree>
  </p:cSld>
  <p:clrMapOvr>
    <a:masterClrMapping/>
  </p:clrMapOvr>
  <p:transition spd="slow">
    <p:fade thruBlk="1"/>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182563"/>
            <a:ext cx="7086600" cy="1111250"/>
          </a:xfrm>
        </p:spPr>
        <p:txBody>
          <a:bodyPr>
            <a:noAutofit/>
          </a:bodyPr>
          <a:lstStyle/>
          <a:p>
            <a:pPr eaLnBrk="1" fontAlgn="auto" hangingPunct="1">
              <a:spcAft>
                <a:spcPts val="0"/>
              </a:spcAft>
              <a:defRPr/>
            </a:pPr>
            <a:r>
              <a:rPr lang="en-US" sz="3600" dirty="0">
                <a:solidFill>
                  <a:srgbClr val="000099"/>
                </a:solidFill>
              </a:rPr>
              <a:t>Reviewing What You Have Learned</a:t>
            </a:r>
          </a:p>
        </p:txBody>
      </p:sp>
      <p:sp>
        <p:nvSpPr>
          <p:cNvPr id="47107" name="Content Placeholder 2"/>
          <p:cNvSpPr>
            <a:spLocks noGrp="1"/>
          </p:cNvSpPr>
          <p:nvPr>
            <p:ph idx="1"/>
          </p:nvPr>
        </p:nvSpPr>
        <p:spPr>
          <a:xfrm>
            <a:off x="914400" y="1371600"/>
            <a:ext cx="7162800" cy="4648200"/>
          </a:xfrm>
        </p:spPr>
        <p:txBody>
          <a:bodyPr/>
          <a:lstStyle/>
          <a:p>
            <a:pPr eaLnBrk="1" hangingPunct="1"/>
            <a:endParaRPr lang="en-US" sz="1600" smtClean="0">
              <a:ea typeface="ＭＳ Ｐゴシック" charset="-128"/>
            </a:endParaRPr>
          </a:p>
          <a:p>
            <a:pPr eaLnBrk="1" hangingPunct="1"/>
            <a:r>
              <a:rPr lang="en-US" smtClean="0">
                <a:ea typeface="ＭＳ Ｐゴシック" charset="-128"/>
              </a:rPr>
              <a:t>The description of services must:</a:t>
            </a:r>
          </a:p>
          <a:p>
            <a:pPr lvl="1" eaLnBrk="1" hangingPunct="1"/>
            <a:r>
              <a:rPr lang="en-US" smtClean="0">
                <a:ea typeface="ＭＳ Ｐゴシック" charset="-128"/>
              </a:rPr>
              <a:t> </a:t>
            </a:r>
            <a:r>
              <a:rPr lang="en-US" sz="2400" smtClean="0">
                <a:ea typeface="ＭＳ Ｐゴシック" charset="-128"/>
              </a:rPr>
              <a:t>Answer the questions:</a:t>
            </a:r>
          </a:p>
          <a:p>
            <a:pPr lvl="2" eaLnBrk="1" hangingPunct="1">
              <a:buClrTx/>
            </a:pPr>
            <a:r>
              <a:rPr lang="en-US" sz="2400" smtClean="0">
                <a:ea typeface="ＭＳ Ｐゴシック" charset="-128"/>
              </a:rPr>
              <a:t>how much of the service will be provided (the amount)? </a:t>
            </a:r>
          </a:p>
          <a:p>
            <a:pPr lvl="2" eaLnBrk="1" hangingPunct="1">
              <a:buClrTx/>
            </a:pPr>
            <a:r>
              <a:rPr lang="en-US" sz="2400" smtClean="0">
                <a:ea typeface="ＭＳ Ｐゴシック" charset="-128"/>
              </a:rPr>
              <a:t>how often will the service be provided (the frequency)? </a:t>
            </a:r>
          </a:p>
          <a:p>
            <a:pPr lvl="2" eaLnBrk="1" hangingPunct="1">
              <a:buClrTx/>
            </a:pPr>
            <a:r>
              <a:rPr lang="en-US" sz="2400" smtClean="0">
                <a:ea typeface="ＭＳ Ｐゴシック" charset="-128"/>
              </a:rPr>
              <a:t>where will the service be provided (the location)?</a:t>
            </a:r>
          </a:p>
          <a:p>
            <a:pPr lvl="2" eaLnBrk="1" hangingPunct="1">
              <a:buClrTx/>
            </a:pPr>
            <a:r>
              <a:rPr lang="en-US" sz="2400" smtClean="0">
                <a:ea typeface="ＭＳ Ｐゴシック" charset="-128"/>
              </a:rPr>
              <a:t>how long will the service be provided (the duration)?</a:t>
            </a:r>
          </a:p>
          <a:p>
            <a:pPr lvl="2" eaLnBrk="1" hangingPunct="1"/>
            <a:endParaRPr lang="en-US" smtClean="0">
              <a:ea typeface="ＭＳ Ｐゴシック" charset="-128"/>
            </a:endParaRPr>
          </a:p>
          <a:p>
            <a:pPr marL="1314450" lvl="3" indent="0" eaLnBrk="1" hangingPunct="1">
              <a:buFont typeface="Arial" pitchFamily="34" charset="0"/>
              <a:buNone/>
            </a:pPr>
            <a:endParaRPr lang="en-US" smtClean="0">
              <a:ea typeface="ＭＳ Ｐゴシック" charset="-128"/>
            </a:endParaRPr>
          </a:p>
        </p:txBody>
      </p:sp>
      <p:sp>
        <p:nvSpPr>
          <p:cNvPr id="3" name="Footer Placeholder 2"/>
          <p:cNvSpPr>
            <a:spLocks noGrp="1"/>
          </p:cNvSpPr>
          <p:nvPr>
            <p:ph type="ftr" sz="quarter" idx="11"/>
          </p:nvPr>
        </p:nvSpPr>
        <p:spPr>
          <a:xfrm>
            <a:off x="5867400" y="6248400"/>
            <a:ext cx="2895600" cy="365125"/>
          </a:xfrm>
        </p:spPr>
        <p:txBody>
          <a:bodyPr/>
          <a:lstStyle/>
          <a:p>
            <a:pPr>
              <a:defRPr/>
            </a:pPr>
            <a:r>
              <a:rPr lang="en-US" dirty="0"/>
              <a:t>Developed by the Office of Special Education Services, Houston ISD Houston, TX</a:t>
            </a:r>
          </a:p>
        </p:txBody>
      </p:sp>
      <p:pic>
        <p:nvPicPr>
          <p:cNvPr id="47109" name="Picture 1" descr="Seal3light.jpg"/>
          <p:cNvPicPr>
            <a:picLocks noChangeAspect="1"/>
          </p:cNvPicPr>
          <p:nvPr/>
        </p:nvPicPr>
        <p:blipFill>
          <a:blip r:embed="rId3" cstate="print"/>
          <a:srcRect/>
          <a:stretch>
            <a:fillRect/>
          </a:stretch>
        </p:blipFill>
        <p:spPr bwMode="auto">
          <a:xfrm>
            <a:off x="0" y="0"/>
            <a:ext cx="1362075" cy="1295400"/>
          </a:xfrm>
          <a:prstGeom prst="rect">
            <a:avLst/>
          </a:prstGeom>
          <a:noFill/>
          <a:ln w="9525">
            <a:noFill/>
            <a:miter lim="800000"/>
            <a:headEnd/>
            <a:tailEnd/>
          </a:ln>
        </p:spPr>
      </p:pic>
    </p:spTree>
  </p:cSld>
  <p:clrMapOvr>
    <a:masterClrMapping/>
  </p:clrMapOvr>
  <p:transition spd="slow">
    <p:fade thruBlk="1"/>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182563"/>
            <a:ext cx="7086600" cy="1111250"/>
          </a:xfrm>
        </p:spPr>
        <p:txBody>
          <a:bodyPr>
            <a:noAutofit/>
          </a:bodyPr>
          <a:lstStyle/>
          <a:p>
            <a:pPr eaLnBrk="1" fontAlgn="auto" hangingPunct="1">
              <a:spcAft>
                <a:spcPts val="0"/>
              </a:spcAft>
              <a:defRPr/>
            </a:pPr>
            <a:r>
              <a:rPr lang="en-US" sz="3600" dirty="0">
                <a:solidFill>
                  <a:srgbClr val="000099"/>
                </a:solidFill>
              </a:rPr>
              <a:t>Reviewing What You Have Learned</a:t>
            </a:r>
          </a:p>
        </p:txBody>
      </p:sp>
      <p:sp>
        <p:nvSpPr>
          <p:cNvPr id="36867" name="Content Placeholder 2"/>
          <p:cNvSpPr>
            <a:spLocks noGrp="1"/>
          </p:cNvSpPr>
          <p:nvPr>
            <p:ph idx="1"/>
          </p:nvPr>
        </p:nvSpPr>
        <p:spPr>
          <a:xfrm>
            <a:off x="990600" y="1447800"/>
            <a:ext cx="7315200" cy="4191000"/>
          </a:xfrm>
        </p:spPr>
        <p:txBody>
          <a:bodyPr/>
          <a:lstStyle/>
          <a:p>
            <a:pPr lvl="1" eaLnBrk="1" hangingPunct="1">
              <a:defRPr/>
            </a:pPr>
            <a:r>
              <a:rPr lang="en-US" sz="2400" dirty="0" smtClean="0">
                <a:ea typeface="ＭＳ Ｐゴシック" charset="-128"/>
              </a:rPr>
              <a:t>State:</a:t>
            </a:r>
          </a:p>
          <a:p>
            <a:pPr lvl="3" eaLnBrk="1" hangingPunct="1">
              <a:buClrTx/>
              <a:defRPr/>
            </a:pPr>
            <a:r>
              <a:rPr lang="en-US" sz="2400" dirty="0" smtClean="0">
                <a:ea typeface="ＭＳ Ｐゴシック" charset="-128"/>
              </a:rPr>
              <a:t>the specific weeks the service </a:t>
            </a:r>
            <a:r>
              <a:rPr lang="en-US" sz="2400" u="sng" dirty="0" smtClean="0">
                <a:ea typeface="ＭＳ Ｐゴシック" charset="-128"/>
              </a:rPr>
              <a:t>will</a:t>
            </a:r>
            <a:r>
              <a:rPr lang="en-US" sz="2400" dirty="0" smtClean="0">
                <a:ea typeface="ＭＳ Ｐゴシック" charset="-128"/>
              </a:rPr>
              <a:t> and </a:t>
            </a:r>
            <a:r>
              <a:rPr lang="en-US" sz="2400" u="sng" dirty="0" smtClean="0">
                <a:ea typeface="ＭＳ Ｐゴシック" charset="-128"/>
              </a:rPr>
              <a:t>will not</a:t>
            </a:r>
            <a:r>
              <a:rPr lang="en-US" sz="2400" dirty="0" smtClean="0">
                <a:ea typeface="ＭＳ Ｐゴシック" charset="-128"/>
              </a:rPr>
              <a:t> be delivered,</a:t>
            </a:r>
          </a:p>
          <a:p>
            <a:pPr lvl="3" eaLnBrk="1" hangingPunct="1">
              <a:buClrTx/>
              <a:defRPr/>
            </a:pPr>
            <a:r>
              <a:rPr lang="en-US" sz="2400" dirty="0" smtClean="0">
                <a:ea typeface="ＭＳ Ｐゴシック" charset="-128"/>
              </a:rPr>
              <a:t>the amount, frequency, and duration of the service in the lowest possible increments,</a:t>
            </a:r>
          </a:p>
          <a:p>
            <a:pPr lvl="3" eaLnBrk="1" hangingPunct="1">
              <a:buClrTx/>
              <a:defRPr/>
            </a:pPr>
            <a:r>
              <a:rPr lang="en-US" sz="2400" dirty="0" smtClean="0">
                <a:ea typeface="ＭＳ Ｐゴシック" charset="-128"/>
              </a:rPr>
              <a:t>with absolute specificity the amount, frequency, duration, and location of the service when the service is described in multiple sessions</a:t>
            </a:r>
          </a:p>
          <a:p>
            <a:pPr lvl="2" eaLnBrk="1" hangingPunct="1">
              <a:defRPr/>
            </a:pPr>
            <a:endParaRPr lang="en-US" sz="2400" dirty="0" smtClean="0">
              <a:ea typeface="ＭＳ Ｐゴシック" charset="-128"/>
            </a:endParaRPr>
          </a:p>
          <a:p>
            <a:pPr marL="1314450" lvl="3" indent="0" eaLnBrk="1" hangingPunct="1">
              <a:buFont typeface="Arial" pitchFamily="34" charset="0"/>
              <a:buNone/>
              <a:defRPr/>
            </a:pPr>
            <a:endParaRPr lang="en-US" dirty="0" smtClean="0">
              <a:ea typeface="ＭＳ Ｐゴシック" charset="-128"/>
            </a:endParaRPr>
          </a:p>
        </p:txBody>
      </p:sp>
      <p:sp>
        <p:nvSpPr>
          <p:cNvPr id="3" name="Footer Placeholder 2"/>
          <p:cNvSpPr>
            <a:spLocks noGrp="1"/>
          </p:cNvSpPr>
          <p:nvPr>
            <p:ph type="ftr" sz="quarter" idx="11"/>
          </p:nvPr>
        </p:nvSpPr>
        <p:spPr>
          <a:xfrm>
            <a:off x="5867400" y="6248400"/>
            <a:ext cx="2895600" cy="365125"/>
          </a:xfrm>
        </p:spPr>
        <p:txBody>
          <a:bodyPr/>
          <a:lstStyle/>
          <a:p>
            <a:pPr>
              <a:defRPr/>
            </a:pPr>
            <a:r>
              <a:rPr lang="en-US" dirty="0"/>
              <a:t>Developed by the Office of Special Education Services, Houston ISD Houston, TX</a:t>
            </a:r>
          </a:p>
        </p:txBody>
      </p:sp>
      <p:pic>
        <p:nvPicPr>
          <p:cNvPr id="48133" name="Picture 1" descr="Seal3light.jpg"/>
          <p:cNvPicPr>
            <a:picLocks noChangeAspect="1"/>
          </p:cNvPicPr>
          <p:nvPr/>
        </p:nvPicPr>
        <p:blipFill>
          <a:blip r:embed="rId3" cstate="print"/>
          <a:srcRect/>
          <a:stretch>
            <a:fillRect/>
          </a:stretch>
        </p:blipFill>
        <p:spPr bwMode="auto">
          <a:xfrm>
            <a:off x="0" y="0"/>
            <a:ext cx="1362075" cy="1295400"/>
          </a:xfrm>
          <a:prstGeom prst="rect">
            <a:avLst/>
          </a:prstGeom>
          <a:noFill/>
          <a:ln w="9525">
            <a:noFill/>
            <a:miter lim="800000"/>
            <a:headEnd/>
            <a:tailEnd/>
          </a:ln>
        </p:spPr>
      </p:pic>
    </p:spTree>
  </p:cSld>
  <p:clrMapOvr>
    <a:masterClrMapping/>
  </p:clrMapOvr>
  <p:transition spd="slow">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1" descr="Seal3light.jpg"/>
          <p:cNvPicPr>
            <a:picLocks noChangeAspect="1"/>
          </p:cNvPicPr>
          <p:nvPr/>
        </p:nvPicPr>
        <p:blipFill>
          <a:blip r:embed="rId3" cstate="print"/>
          <a:srcRect/>
          <a:stretch>
            <a:fillRect/>
          </a:stretch>
        </p:blipFill>
        <p:spPr bwMode="auto">
          <a:xfrm>
            <a:off x="76200" y="76200"/>
            <a:ext cx="1362075" cy="1295400"/>
          </a:xfrm>
          <a:prstGeom prst="rect">
            <a:avLst/>
          </a:prstGeom>
          <a:noFill/>
          <a:ln w="9525">
            <a:noFill/>
            <a:miter lim="800000"/>
            <a:headEnd/>
            <a:tailEnd/>
          </a:ln>
        </p:spPr>
      </p:pic>
      <p:sp>
        <p:nvSpPr>
          <p:cNvPr id="2" name="Title 1"/>
          <p:cNvSpPr>
            <a:spLocks noGrp="1"/>
          </p:cNvSpPr>
          <p:nvPr>
            <p:ph type="title"/>
          </p:nvPr>
        </p:nvSpPr>
        <p:spPr>
          <a:xfrm>
            <a:off x="1524000" y="182880"/>
            <a:ext cx="7162800" cy="1111664"/>
          </a:xfrm>
        </p:spPr>
        <p:txBody>
          <a:bodyPr/>
          <a:lstStyle/>
          <a:p>
            <a:pPr eaLnBrk="1" fontAlgn="auto" hangingPunct="1">
              <a:spcAft>
                <a:spcPts val="0"/>
              </a:spcAft>
              <a:defRPr/>
            </a:pPr>
            <a:r>
              <a:rPr lang="en-US" dirty="0">
                <a:solidFill>
                  <a:srgbClr val="000099"/>
                </a:solidFill>
              </a:rPr>
              <a:t>The IEP</a:t>
            </a:r>
          </a:p>
        </p:txBody>
      </p:sp>
      <p:sp>
        <p:nvSpPr>
          <p:cNvPr id="12292" name="Content Placeholder 2"/>
          <p:cNvSpPr>
            <a:spLocks noGrp="1"/>
          </p:cNvSpPr>
          <p:nvPr>
            <p:ph idx="1"/>
          </p:nvPr>
        </p:nvSpPr>
        <p:spPr>
          <a:xfrm>
            <a:off x="1066800" y="1219200"/>
            <a:ext cx="7848600" cy="4038600"/>
          </a:xfrm>
        </p:spPr>
        <p:txBody>
          <a:bodyPr/>
          <a:lstStyle/>
          <a:p>
            <a:pPr eaLnBrk="1" hangingPunct="1"/>
            <a:endParaRPr lang="en-US" sz="1800" smtClean="0">
              <a:ea typeface="ＭＳ Ｐゴシック" charset="-128"/>
            </a:endParaRPr>
          </a:p>
          <a:p>
            <a:pPr eaLnBrk="1" hangingPunct="1"/>
            <a:r>
              <a:rPr lang="en-US" sz="3200" smtClean="0">
                <a:ea typeface="ＭＳ Ｐゴシック" charset="-128"/>
              </a:rPr>
              <a:t>The IEP must accurately describe the school district’s commitment of resources so parents and other ARD/IEP committee members know what is intended for the student and what to expect</a:t>
            </a:r>
            <a:r>
              <a:rPr lang="en-US" smtClean="0">
                <a:ea typeface="ＭＳ Ｐゴシック" charset="-128"/>
              </a:rPr>
              <a:t>.</a:t>
            </a:r>
          </a:p>
        </p:txBody>
      </p:sp>
      <p:sp>
        <p:nvSpPr>
          <p:cNvPr id="3" name="Footer Placeholder 2"/>
          <p:cNvSpPr>
            <a:spLocks noGrp="1"/>
          </p:cNvSpPr>
          <p:nvPr>
            <p:ph type="ftr" sz="quarter" idx="11"/>
          </p:nvPr>
        </p:nvSpPr>
        <p:spPr>
          <a:xfrm>
            <a:off x="5867400" y="6172200"/>
            <a:ext cx="2895600" cy="441325"/>
          </a:xfrm>
        </p:spPr>
        <p:txBody>
          <a:bodyPr/>
          <a:lstStyle/>
          <a:p>
            <a:pPr>
              <a:defRPr/>
            </a:pPr>
            <a:r>
              <a:rPr lang="en-US" dirty="0"/>
              <a:t>Developed by the Office of Special Education Services, Houston ISD Houston, TX</a:t>
            </a:r>
          </a:p>
        </p:txBody>
      </p:sp>
    </p:spTree>
  </p:cSld>
  <p:clrMapOvr>
    <a:masterClrMapping/>
  </p:clrMapOvr>
  <p:transition spd="slow">
    <p:fade thruBlk="1"/>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182563"/>
            <a:ext cx="7086600" cy="1111250"/>
          </a:xfrm>
        </p:spPr>
        <p:txBody>
          <a:bodyPr/>
          <a:lstStyle/>
          <a:p>
            <a:pPr eaLnBrk="1" fontAlgn="auto" hangingPunct="1">
              <a:spcAft>
                <a:spcPts val="0"/>
              </a:spcAft>
              <a:defRPr/>
            </a:pPr>
            <a:r>
              <a:rPr lang="en-US" dirty="0" smtClean="0">
                <a:solidFill>
                  <a:srgbClr val="000099"/>
                </a:solidFill>
              </a:rPr>
              <a:t>What are 3 Take </a:t>
            </a:r>
            <a:r>
              <a:rPr lang="en-US" dirty="0" err="1" smtClean="0">
                <a:solidFill>
                  <a:srgbClr val="000099"/>
                </a:solidFill>
              </a:rPr>
              <a:t>Aways</a:t>
            </a:r>
            <a:r>
              <a:rPr lang="en-US" dirty="0" smtClean="0">
                <a:solidFill>
                  <a:srgbClr val="000099"/>
                </a:solidFill>
              </a:rPr>
              <a:t>?</a:t>
            </a:r>
            <a:endParaRPr lang="en-US" dirty="0">
              <a:solidFill>
                <a:srgbClr val="000099"/>
              </a:solidFill>
            </a:endParaRPr>
          </a:p>
        </p:txBody>
      </p:sp>
      <p:sp>
        <p:nvSpPr>
          <p:cNvPr id="15363" name="Content Placeholder 2"/>
          <p:cNvSpPr>
            <a:spLocks noGrp="1"/>
          </p:cNvSpPr>
          <p:nvPr>
            <p:ph idx="1"/>
          </p:nvPr>
        </p:nvSpPr>
        <p:spPr>
          <a:xfrm>
            <a:off x="1066800" y="1622425"/>
            <a:ext cx="7239000" cy="4525963"/>
          </a:xfrm>
        </p:spPr>
        <p:txBody>
          <a:bodyPr/>
          <a:lstStyle/>
          <a:p>
            <a:pPr algn="ctr" eaLnBrk="1" hangingPunct="1">
              <a:defRPr/>
            </a:pPr>
            <a:endParaRPr lang="en-US" dirty="0" smtClean="0"/>
          </a:p>
          <a:p>
            <a:pPr algn="ctr" eaLnBrk="1" hangingPunct="1">
              <a:defRPr/>
            </a:pPr>
            <a:endParaRPr lang="en-US" dirty="0"/>
          </a:p>
          <a:p>
            <a:pPr algn="ctr" eaLnBrk="1" hangingPunct="1">
              <a:defRPr/>
            </a:pPr>
            <a:endParaRPr lang="en-US" dirty="0" smtClean="0"/>
          </a:p>
          <a:p>
            <a:pPr marL="0" indent="0" algn="ctr" eaLnBrk="1" hangingPunct="1">
              <a:buFont typeface="Wingdings" pitchFamily="2" charset="2"/>
              <a:buNone/>
              <a:defRPr/>
            </a:pPr>
            <a:r>
              <a:rPr lang="en-US" sz="9600" b="1" dirty="0" smtClean="0">
                <a:solidFill>
                  <a:srgbClr val="000099"/>
                </a:solidFill>
                <a:effectLst>
                  <a:outerShdw blurRad="38100" dist="38100" dir="2700000" algn="tl">
                    <a:srgbClr val="000000">
                      <a:alpha val="43137"/>
                    </a:srgbClr>
                  </a:outerShdw>
                </a:effectLst>
              </a:rPr>
              <a:t>Share Out</a:t>
            </a:r>
          </a:p>
        </p:txBody>
      </p:sp>
      <p:sp>
        <p:nvSpPr>
          <p:cNvPr id="3" name="Footer Placeholder 2"/>
          <p:cNvSpPr>
            <a:spLocks noGrp="1"/>
          </p:cNvSpPr>
          <p:nvPr>
            <p:ph type="ftr" sz="quarter" idx="11"/>
          </p:nvPr>
        </p:nvSpPr>
        <p:spPr>
          <a:xfrm>
            <a:off x="5867400" y="6248400"/>
            <a:ext cx="2895600" cy="365125"/>
          </a:xfrm>
        </p:spPr>
        <p:txBody>
          <a:bodyPr/>
          <a:lstStyle/>
          <a:p>
            <a:pPr>
              <a:defRPr/>
            </a:pPr>
            <a:r>
              <a:rPr lang="en-US" dirty="0"/>
              <a:t>Developed by the Office of Special Education Services, Houston ISD Houston, TX</a:t>
            </a:r>
          </a:p>
        </p:txBody>
      </p:sp>
      <p:pic>
        <p:nvPicPr>
          <p:cNvPr id="49157" name="Picture 1" descr="Seal3light.jpg"/>
          <p:cNvPicPr>
            <a:picLocks noChangeAspect="1"/>
          </p:cNvPicPr>
          <p:nvPr/>
        </p:nvPicPr>
        <p:blipFill>
          <a:blip r:embed="rId3" cstate="print"/>
          <a:srcRect/>
          <a:stretch>
            <a:fillRect/>
          </a:stretch>
        </p:blipFill>
        <p:spPr bwMode="auto">
          <a:xfrm>
            <a:off x="85725" y="76200"/>
            <a:ext cx="1362075" cy="1295400"/>
          </a:xfrm>
          <a:prstGeom prst="rect">
            <a:avLst/>
          </a:prstGeom>
          <a:noFill/>
          <a:ln w="9525">
            <a:noFill/>
            <a:miter lim="800000"/>
            <a:headEnd/>
            <a:tailEnd/>
          </a:ln>
        </p:spPr>
      </p:pic>
      <p:pic>
        <p:nvPicPr>
          <p:cNvPr id="49158" name="Picture 2" descr="C:\Documents and Settings\scolebra\Local Settings\Temporary Internet Files\Content.IE5\6SQNQHBM\MC900432550[1].png"/>
          <p:cNvPicPr>
            <a:picLocks noChangeAspect="1" noChangeArrowheads="1"/>
          </p:cNvPicPr>
          <p:nvPr/>
        </p:nvPicPr>
        <p:blipFill>
          <a:blip r:embed="rId4" cstate="print"/>
          <a:srcRect/>
          <a:stretch>
            <a:fillRect/>
          </a:stretch>
        </p:blipFill>
        <p:spPr bwMode="auto">
          <a:xfrm>
            <a:off x="3733800" y="1614488"/>
            <a:ext cx="2362200" cy="1827212"/>
          </a:xfrm>
          <a:prstGeom prst="rect">
            <a:avLst/>
          </a:prstGeom>
          <a:noFill/>
          <a:ln w="9525">
            <a:noFill/>
            <a:miter lim="800000"/>
            <a:headEnd/>
            <a:tailEnd/>
          </a:ln>
        </p:spPr>
      </p:pic>
    </p:spTree>
  </p:cSld>
  <p:clrMapOvr>
    <a:masterClrMapping/>
  </p:clrMapOvr>
  <p:transition spd="slow">
    <p:fade thruBlk="1"/>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182563"/>
            <a:ext cx="7086600" cy="1111250"/>
          </a:xfrm>
        </p:spPr>
        <p:txBody>
          <a:bodyPr/>
          <a:lstStyle/>
          <a:p>
            <a:pPr eaLnBrk="1" fontAlgn="auto" hangingPunct="1">
              <a:spcAft>
                <a:spcPts val="0"/>
              </a:spcAft>
              <a:defRPr/>
            </a:pPr>
            <a:r>
              <a:rPr lang="en-US" dirty="0" smtClean="0">
                <a:solidFill>
                  <a:srgbClr val="000099"/>
                </a:solidFill>
              </a:rPr>
              <a:t>Contact Us</a:t>
            </a:r>
            <a:endParaRPr lang="en-US" dirty="0">
              <a:solidFill>
                <a:srgbClr val="000099"/>
              </a:solidFill>
            </a:endParaRPr>
          </a:p>
        </p:txBody>
      </p:sp>
      <p:sp>
        <p:nvSpPr>
          <p:cNvPr id="15363" name="Content Placeholder 2"/>
          <p:cNvSpPr>
            <a:spLocks noGrp="1"/>
          </p:cNvSpPr>
          <p:nvPr>
            <p:ph idx="1"/>
          </p:nvPr>
        </p:nvSpPr>
        <p:spPr>
          <a:xfrm>
            <a:off x="1066800" y="1481138"/>
            <a:ext cx="7162800" cy="4005262"/>
          </a:xfrm>
        </p:spPr>
        <p:txBody>
          <a:bodyPr/>
          <a:lstStyle/>
          <a:p>
            <a:pPr algn="ctr" eaLnBrk="1" hangingPunct="1">
              <a:defRPr/>
            </a:pPr>
            <a:endParaRPr lang="en-US" dirty="0" smtClean="0"/>
          </a:p>
          <a:p>
            <a:pPr algn="ctr" eaLnBrk="1" hangingPunct="1">
              <a:defRPr/>
            </a:pPr>
            <a:endParaRPr lang="en-US" dirty="0"/>
          </a:p>
          <a:p>
            <a:pPr algn="ctr" eaLnBrk="1" hangingPunct="1">
              <a:defRPr/>
            </a:pPr>
            <a:endParaRPr lang="en-US" dirty="0" smtClean="0"/>
          </a:p>
          <a:p>
            <a:pPr marL="0" indent="0" algn="ctr" eaLnBrk="1" hangingPunct="1">
              <a:buFont typeface="Wingdings" pitchFamily="2" charset="2"/>
              <a:buNone/>
              <a:defRPr/>
            </a:pPr>
            <a:r>
              <a:rPr lang="en-US" sz="3600" b="1" dirty="0" smtClean="0">
                <a:effectLst>
                  <a:outerShdw blurRad="38100" dist="38100" dir="2700000" algn="tl">
                    <a:srgbClr val="000000">
                      <a:alpha val="43137"/>
                    </a:srgbClr>
                  </a:outerShdw>
                </a:effectLst>
              </a:rPr>
              <a:t>Office of Special Education Services</a:t>
            </a:r>
          </a:p>
          <a:p>
            <a:pPr marL="0" indent="0" algn="ctr" eaLnBrk="1" hangingPunct="1">
              <a:buFont typeface="Wingdings" pitchFamily="2" charset="2"/>
              <a:buNone/>
              <a:defRPr/>
            </a:pPr>
            <a:r>
              <a:rPr lang="en-US" sz="3600" b="1" dirty="0" smtClean="0">
                <a:effectLst>
                  <a:outerShdw blurRad="38100" dist="38100" dir="2700000" algn="tl">
                    <a:srgbClr val="000000">
                      <a:alpha val="43137"/>
                    </a:srgbClr>
                  </a:outerShdw>
                </a:effectLst>
              </a:rPr>
              <a:t>713.556.7025</a:t>
            </a:r>
          </a:p>
        </p:txBody>
      </p:sp>
      <p:sp>
        <p:nvSpPr>
          <p:cNvPr id="3" name="Footer Placeholder 2"/>
          <p:cNvSpPr>
            <a:spLocks noGrp="1"/>
          </p:cNvSpPr>
          <p:nvPr>
            <p:ph type="ftr" sz="quarter" idx="11"/>
          </p:nvPr>
        </p:nvSpPr>
        <p:spPr>
          <a:xfrm>
            <a:off x="5867400" y="6248400"/>
            <a:ext cx="2895600" cy="365125"/>
          </a:xfrm>
        </p:spPr>
        <p:txBody>
          <a:bodyPr/>
          <a:lstStyle/>
          <a:p>
            <a:pPr>
              <a:defRPr/>
            </a:pPr>
            <a:r>
              <a:rPr lang="en-US" dirty="0"/>
              <a:t>Developed by the Office of Special Education Services, Houston ISD Houston, TX</a:t>
            </a:r>
          </a:p>
        </p:txBody>
      </p:sp>
      <p:pic>
        <p:nvPicPr>
          <p:cNvPr id="50181" name="Picture 1" descr="Seal3light.jpg"/>
          <p:cNvPicPr>
            <a:picLocks noChangeAspect="1"/>
          </p:cNvPicPr>
          <p:nvPr/>
        </p:nvPicPr>
        <p:blipFill>
          <a:blip r:embed="rId3" cstate="print"/>
          <a:srcRect/>
          <a:stretch>
            <a:fillRect/>
          </a:stretch>
        </p:blipFill>
        <p:spPr bwMode="auto">
          <a:xfrm>
            <a:off x="0" y="0"/>
            <a:ext cx="1362075" cy="1295400"/>
          </a:xfrm>
          <a:prstGeom prst="rect">
            <a:avLst/>
          </a:prstGeom>
          <a:noFill/>
          <a:ln w="9525">
            <a:noFill/>
            <a:miter lim="800000"/>
            <a:headEnd/>
            <a:tailEnd/>
          </a:ln>
        </p:spPr>
      </p:pic>
    </p:spTree>
  </p:cSld>
  <p:clrMapOvr>
    <a:masterClrMapping/>
  </p:clrMapOvr>
  <p:transition spd="slow">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182880"/>
            <a:ext cx="6934200" cy="960120"/>
          </a:xfrm>
        </p:spPr>
        <p:txBody>
          <a:bodyPr/>
          <a:lstStyle/>
          <a:p>
            <a:pPr eaLnBrk="1" fontAlgn="auto" hangingPunct="1">
              <a:spcAft>
                <a:spcPts val="0"/>
              </a:spcAft>
              <a:defRPr/>
            </a:pPr>
            <a:r>
              <a:rPr lang="en-US" dirty="0" smtClean="0">
                <a:solidFill>
                  <a:srgbClr val="000099"/>
                </a:solidFill>
              </a:rPr>
              <a:t>Special Education</a:t>
            </a:r>
            <a:endParaRPr lang="en-US" dirty="0">
              <a:solidFill>
                <a:srgbClr val="000099"/>
              </a:solidFill>
            </a:endParaRPr>
          </a:p>
        </p:txBody>
      </p:sp>
      <p:sp>
        <p:nvSpPr>
          <p:cNvPr id="13315" name="Content Placeholder 2"/>
          <p:cNvSpPr>
            <a:spLocks noGrp="1"/>
          </p:cNvSpPr>
          <p:nvPr>
            <p:ph idx="1"/>
          </p:nvPr>
        </p:nvSpPr>
        <p:spPr>
          <a:xfrm>
            <a:off x="1362075" y="1143000"/>
            <a:ext cx="7500938" cy="4191000"/>
          </a:xfrm>
        </p:spPr>
        <p:txBody>
          <a:bodyPr/>
          <a:lstStyle/>
          <a:p>
            <a:pPr eaLnBrk="1" hangingPunct="1"/>
            <a:endParaRPr lang="en-US" sz="2800" smtClean="0">
              <a:ea typeface="ＭＳ Ｐゴシック" charset="-128"/>
            </a:endParaRPr>
          </a:p>
          <a:p>
            <a:pPr eaLnBrk="1" hangingPunct="1"/>
            <a:r>
              <a:rPr lang="en-US" sz="2800" smtClean="0">
                <a:ea typeface="ＭＳ Ｐゴシック" charset="-128"/>
              </a:rPr>
              <a:t>Federal and state laws describe </a:t>
            </a:r>
            <a:r>
              <a:rPr lang="en-US" sz="2800" i="1" smtClean="0">
                <a:ea typeface="ＭＳ Ｐゴシック" charset="-128"/>
              </a:rPr>
              <a:t>Special Education </a:t>
            </a:r>
            <a:r>
              <a:rPr lang="en-US" sz="2800" smtClean="0">
                <a:ea typeface="ＭＳ Ｐゴシック" charset="-128"/>
              </a:rPr>
              <a:t>as specially designed instruction provided by appropriately credentialed or licensed personnel to meet the unique needs of a student with disabilities that are provided at no cost to the adult student or the student’s parents. </a:t>
            </a:r>
          </a:p>
          <a:p>
            <a:pPr eaLnBrk="1" hangingPunct="1"/>
            <a:endParaRPr lang="en-US" sz="1600" i="1" smtClean="0">
              <a:ea typeface="ＭＳ Ｐゴシック" charset="-128"/>
            </a:endParaRPr>
          </a:p>
          <a:p>
            <a:pPr eaLnBrk="1" hangingPunct="1"/>
            <a:endParaRPr lang="en-US" smtClean="0">
              <a:ea typeface="ＭＳ Ｐゴシック" charset="-128"/>
            </a:endParaRPr>
          </a:p>
        </p:txBody>
      </p:sp>
      <p:pic>
        <p:nvPicPr>
          <p:cNvPr id="13316" name="Picture 1" descr="Seal3light.jpg"/>
          <p:cNvPicPr>
            <a:picLocks noChangeAspect="1"/>
          </p:cNvPicPr>
          <p:nvPr/>
        </p:nvPicPr>
        <p:blipFill>
          <a:blip r:embed="rId3" cstate="print"/>
          <a:srcRect/>
          <a:stretch>
            <a:fillRect/>
          </a:stretch>
        </p:blipFill>
        <p:spPr bwMode="auto">
          <a:xfrm>
            <a:off x="0" y="0"/>
            <a:ext cx="1362075" cy="1295400"/>
          </a:xfrm>
          <a:prstGeom prst="rect">
            <a:avLst/>
          </a:prstGeom>
          <a:noFill/>
          <a:ln w="9525">
            <a:noFill/>
            <a:miter lim="800000"/>
            <a:headEnd/>
            <a:tailEnd/>
          </a:ln>
        </p:spPr>
      </p:pic>
      <p:sp>
        <p:nvSpPr>
          <p:cNvPr id="4" name="Footer Placeholder 3"/>
          <p:cNvSpPr>
            <a:spLocks noGrp="1"/>
          </p:cNvSpPr>
          <p:nvPr>
            <p:ph type="ftr" sz="quarter" idx="11"/>
          </p:nvPr>
        </p:nvSpPr>
        <p:spPr>
          <a:xfrm>
            <a:off x="5791200" y="6248400"/>
            <a:ext cx="2895600" cy="365125"/>
          </a:xfrm>
        </p:spPr>
        <p:txBody>
          <a:bodyPr/>
          <a:lstStyle/>
          <a:p>
            <a:pPr>
              <a:defRPr/>
            </a:pPr>
            <a:r>
              <a:rPr lang="en-US"/>
              <a:t>Developed by the Office of Special Education Services, Houston ISD Houston, TX</a:t>
            </a:r>
          </a:p>
        </p:txBody>
      </p:sp>
    </p:spTree>
  </p:cSld>
  <p:clrMapOvr>
    <a:masterClrMapping/>
  </p:clrMapOvr>
  <p:transition spd="slow">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182880"/>
            <a:ext cx="6934200" cy="960120"/>
          </a:xfrm>
        </p:spPr>
        <p:txBody>
          <a:bodyPr/>
          <a:lstStyle/>
          <a:p>
            <a:pPr eaLnBrk="1" fontAlgn="auto" hangingPunct="1">
              <a:spcAft>
                <a:spcPts val="0"/>
              </a:spcAft>
              <a:defRPr/>
            </a:pPr>
            <a:r>
              <a:rPr lang="en-US" dirty="0" smtClean="0">
                <a:solidFill>
                  <a:srgbClr val="000099"/>
                </a:solidFill>
              </a:rPr>
              <a:t>Special Education</a:t>
            </a:r>
            <a:endParaRPr lang="en-US" dirty="0">
              <a:solidFill>
                <a:srgbClr val="000099"/>
              </a:solidFill>
            </a:endParaRPr>
          </a:p>
        </p:txBody>
      </p:sp>
      <p:sp>
        <p:nvSpPr>
          <p:cNvPr id="14339" name="Content Placeholder 2"/>
          <p:cNvSpPr>
            <a:spLocks noGrp="1"/>
          </p:cNvSpPr>
          <p:nvPr>
            <p:ph idx="1"/>
          </p:nvPr>
        </p:nvSpPr>
        <p:spPr>
          <a:xfrm>
            <a:off x="1362075" y="1143000"/>
            <a:ext cx="5800725" cy="4876800"/>
          </a:xfrm>
        </p:spPr>
        <p:txBody>
          <a:bodyPr/>
          <a:lstStyle/>
          <a:p>
            <a:pPr eaLnBrk="1" hangingPunct="1"/>
            <a:endParaRPr lang="en-US" sz="1600" i="1" smtClean="0">
              <a:ea typeface="ＭＳ Ｐゴシック" charset="-128"/>
            </a:endParaRPr>
          </a:p>
          <a:p>
            <a:pPr eaLnBrk="1" hangingPunct="1"/>
            <a:r>
              <a:rPr lang="en-US" i="1" smtClean="0">
                <a:ea typeface="ＭＳ Ｐゴシック" charset="-128"/>
              </a:rPr>
              <a:t>Special Education </a:t>
            </a:r>
            <a:r>
              <a:rPr lang="en-US" smtClean="0">
                <a:ea typeface="ＭＳ Ｐゴシック" charset="-128"/>
              </a:rPr>
              <a:t>is provided in a variety of settings such as the classroom, the student’s home, hospitals, institutions, and in atypical settings.</a:t>
            </a:r>
          </a:p>
          <a:p>
            <a:pPr eaLnBrk="1" hangingPunct="1"/>
            <a:endParaRPr lang="en-US" smtClean="0">
              <a:ea typeface="ＭＳ Ｐゴシック" charset="-128"/>
            </a:endParaRPr>
          </a:p>
        </p:txBody>
      </p:sp>
      <p:pic>
        <p:nvPicPr>
          <p:cNvPr id="14340" name="Picture 1" descr="Seal3light.jpg"/>
          <p:cNvPicPr>
            <a:picLocks noChangeAspect="1"/>
          </p:cNvPicPr>
          <p:nvPr/>
        </p:nvPicPr>
        <p:blipFill>
          <a:blip r:embed="rId3" cstate="print"/>
          <a:srcRect/>
          <a:stretch>
            <a:fillRect/>
          </a:stretch>
        </p:blipFill>
        <p:spPr bwMode="auto">
          <a:xfrm>
            <a:off x="0" y="0"/>
            <a:ext cx="1362075" cy="1295400"/>
          </a:xfrm>
          <a:prstGeom prst="rect">
            <a:avLst/>
          </a:prstGeom>
          <a:noFill/>
          <a:ln w="9525">
            <a:noFill/>
            <a:miter lim="800000"/>
            <a:headEnd/>
            <a:tailEnd/>
          </a:ln>
        </p:spPr>
      </p:pic>
      <p:sp>
        <p:nvSpPr>
          <p:cNvPr id="4" name="Footer Placeholder 3"/>
          <p:cNvSpPr>
            <a:spLocks noGrp="1"/>
          </p:cNvSpPr>
          <p:nvPr>
            <p:ph type="ftr" sz="quarter" idx="11"/>
          </p:nvPr>
        </p:nvSpPr>
        <p:spPr>
          <a:xfrm>
            <a:off x="5791200" y="6248400"/>
            <a:ext cx="2895600" cy="365125"/>
          </a:xfrm>
        </p:spPr>
        <p:txBody>
          <a:bodyPr/>
          <a:lstStyle/>
          <a:p>
            <a:pPr>
              <a:defRPr/>
            </a:pPr>
            <a:r>
              <a:rPr lang="en-US"/>
              <a:t>Developed by the Office of Special Education Services, Houston ISD Houston, TX</a:t>
            </a:r>
          </a:p>
        </p:txBody>
      </p:sp>
    </p:spTree>
  </p:cSld>
  <p:clrMapOvr>
    <a:masterClrMapping/>
  </p:clrMapOvr>
  <p:transition spd="slow">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182880"/>
            <a:ext cx="7010400" cy="1111664"/>
          </a:xfrm>
        </p:spPr>
        <p:txBody>
          <a:bodyPr/>
          <a:lstStyle/>
          <a:p>
            <a:pPr eaLnBrk="1" fontAlgn="auto" hangingPunct="1">
              <a:spcAft>
                <a:spcPts val="0"/>
              </a:spcAft>
              <a:defRPr/>
            </a:pPr>
            <a:r>
              <a:rPr lang="en-US" dirty="0" smtClean="0">
                <a:solidFill>
                  <a:srgbClr val="000099"/>
                </a:solidFill>
              </a:rPr>
              <a:t>Related Services</a:t>
            </a:r>
            <a:endParaRPr lang="en-US" dirty="0">
              <a:solidFill>
                <a:srgbClr val="000099"/>
              </a:solidFill>
            </a:endParaRPr>
          </a:p>
        </p:txBody>
      </p:sp>
      <p:sp>
        <p:nvSpPr>
          <p:cNvPr id="14339" name="Content Placeholder 2"/>
          <p:cNvSpPr>
            <a:spLocks noGrp="1"/>
          </p:cNvSpPr>
          <p:nvPr>
            <p:ph idx="1"/>
          </p:nvPr>
        </p:nvSpPr>
        <p:spPr>
          <a:xfrm>
            <a:off x="1295400" y="1447800"/>
            <a:ext cx="6096000" cy="3429000"/>
          </a:xfrm>
        </p:spPr>
        <p:txBody>
          <a:bodyPr/>
          <a:lstStyle/>
          <a:p>
            <a:pPr eaLnBrk="1" hangingPunct="1">
              <a:defRPr/>
            </a:pPr>
            <a:r>
              <a:rPr lang="en-US" sz="2600" dirty="0" smtClean="0">
                <a:ea typeface="ＭＳ Ｐゴシック" charset="-128"/>
              </a:rPr>
              <a:t>Federal and state laws describe </a:t>
            </a:r>
            <a:r>
              <a:rPr lang="en-US" sz="2600" i="1" dirty="0" smtClean="0">
                <a:ea typeface="ＭＳ Ｐゴシック" charset="-128"/>
              </a:rPr>
              <a:t>Related Services</a:t>
            </a:r>
            <a:r>
              <a:rPr lang="en-US" sz="2600" dirty="0" smtClean="0">
                <a:ea typeface="ＭＳ Ｐゴシック" charset="-128"/>
              </a:rPr>
              <a:t> as a variety of supportive and corrective services provided to students with disabilities to help them benefit from special education. </a:t>
            </a:r>
          </a:p>
          <a:p>
            <a:pPr eaLnBrk="1" hangingPunct="1">
              <a:defRPr/>
            </a:pPr>
            <a:endParaRPr lang="en-US" sz="1050" dirty="0" smtClean="0">
              <a:ea typeface="ＭＳ Ｐゴシック" charset="-128"/>
            </a:endParaRPr>
          </a:p>
          <a:p>
            <a:pPr eaLnBrk="1" hangingPunct="1">
              <a:defRPr/>
            </a:pPr>
            <a:endParaRPr lang="en-US" dirty="0" smtClean="0">
              <a:ea typeface="ＭＳ Ｐゴシック" charset="-128"/>
            </a:endParaRPr>
          </a:p>
        </p:txBody>
      </p:sp>
      <p:pic>
        <p:nvPicPr>
          <p:cNvPr id="15364" name="Picture 1" descr="Seal3light.jpg"/>
          <p:cNvPicPr>
            <a:picLocks noChangeAspect="1"/>
          </p:cNvPicPr>
          <p:nvPr/>
        </p:nvPicPr>
        <p:blipFill>
          <a:blip r:embed="rId3" cstate="print"/>
          <a:srcRect/>
          <a:stretch>
            <a:fillRect/>
          </a:stretch>
        </p:blipFill>
        <p:spPr bwMode="auto">
          <a:xfrm>
            <a:off x="0" y="0"/>
            <a:ext cx="1362075" cy="1295400"/>
          </a:xfrm>
          <a:prstGeom prst="rect">
            <a:avLst/>
          </a:prstGeom>
          <a:noFill/>
          <a:ln w="9525">
            <a:noFill/>
            <a:miter lim="800000"/>
            <a:headEnd/>
            <a:tailEnd/>
          </a:ln>
        </p:spPr>
      </p:pic>
      <p:sp>
        <p:nvSpPr>
          <p:cNvPr id="4" name="Footer Placeholder 3"/>
          <p:cNvSpPr>
            <a:spLocks noGrp="1"/>
          </p:cNvSpPr>
          <p:nvPr>
            <p:ph type="ftr" sz="quarter" idx="11"/>
          </p:nvPr>
        </p:nvSpPr>
        <p:spPr>
          <a:xfrm>
            <a:off x="5867400" y="6172200"/>
            <a:ext cx="2895600" cy="533400"/>
          </a:xfrm>
        </p:spPr>
        <p:txBody>
          <a:bodyPr/>
          <a:lstStyle/>
          <a:p>
            <a:pPr>
              <a:defRPr/>
            </a:pPr>
            <a:r>
              <a:rPr lang="en-US" dirty="0"/>
              <a:t>Developed by the Office of Special Education Services, Houston ISD Houston, TX</a:t>
            </a:r>
          </a:p>
        </p:txBody>
      </p:sp>
    </p:spTree>
  </p:cSld>
  <p:clrMapOvr>
    <a:masterClrMapping/>
  </p:clrMapOvr>
  <p:transition spd="slow">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182880"/>
            <a:ext cx="7010400" cy="1111664"/>
          </a:xfrm>
        </p:spPr>
        <p:txBody>
          <a:bodyPr/>
          <a:lstStyle/>
          <a:p>
            <a:pPr eaLnBrk="1" fontAlgn="auto" hangingPunct="1">
              <a:spcAft>
                <a:spcPts val="0"/>
              </a:spcAft>
              <a:defRPr/>
            </a:pPr>
            <a:r>
              <a:rPr lang="en-US" dirty="0" smtClean="0">
                <a:solidFill>
                  <a:srgbClr val="000099"/>
                </a:solidFill>
              </a:rPr>
              <a:t>Related Services</a:t>
            </a:r>
            <a:endParaRPr lang="en-US" dirty="0">
              <a:solidFill>
                <a:srgbClr val="000099"/>
              </a:solidFill>
            </a:endParaRPr>
          </a:p>
        </p:txBody>
      </p:sp>
      <p:sp>
        <p:nvSpPr>
          <p:cNvPr id="14339" name="Content Placeholder 2"/>
          <p:cNvSpPr>
            <a:spLocks noGrp="1"/>
          </p:cNvSpPr>
          <p:nvPr>
            <p:ph idx="1"/>
          </p:nvPr>
        </p:nvSpPr>
        <p:spPr>
          <a:xfrm>
            <a:off x="1447800" y="1447800"/>
            <a:ext cx="6629400" cy="4343400"/>
          </a:xfrm>
        </p:spPr>
        <p:txBody>
          <a:bodyPr/>
          <a:lstStyle/>
          <a:p>
            <a:pPr eaLnBrk="1" hangingPunct="1">
              <a:defRPr/>
            </a:pPr>
            <a:endParaRPr lang="en-US" sz="1050" dirty="0" smtClean="0">
              <a:ea typeface="ＭＳ Ｐゴシック" charset="-128"/>
            </a:endParaRPr>
          </a:p>
          <a:p>
            <a:pPr eaLnBrk="1" hangingPunct="1">
              <a:defRPr/>
            </a:pPr>
            <a:r>
              <a:rPr lang="en-US" sz="2600" dirty="0" smtClean="0">
                <a:ea typeface="ＭＳ Ｐゴシック" charset="-128"/>
              </a:rPr>
              <a:t>These </a:t>
            </a:r>
            <a:r>
              <a:rPr lang="en-US" sz="2600" i="1" dirty="0" smtClean="0">
                <a:ea typeface="ＭＳ Ｐゴシック" charset="-128"/>
              </a:rPr>
              <a:t>Related Services include, but are not limited to:</a:t>
            </a:r>
          </a:p>
          <a:p>
            <a:pPr lvl="3" eaLnBrk="1" hangingPunct="1">
              <a:buClrTx/>
              <a:defRPr/>
            </a:pPr>
            <a:r>
              <a:rPr lang="en-US" sz="2400" dirty="0" smtClean="0">
                <a:ea typeface="ＭＳ Ｐゴシック" charset="-128"/>
              </a:rPr>
              <a:t>occupational therapy, orientation and mobility services, physical therapy, school health services, music therapy, and recreational therapy.</a:t>
            </a:r>
            <a:endParaRPr lang="en-US" sz="2400" i="1" dirty="0" smtClean="0">
              <a:ea typeface="ＭＳ Ｐゴシック" charset="-128"/>
            </a:endParaRPr>
          </a:p>
          <a:p>
            <a:pPr eaLnBrk="1" hangingPunct="1">
              <a:defRPr/>
            </a:pPr>
            <a:endParaRPr lang="en-US" dirty="0" smtClean="0">
              <a:ea typeface="ＭＳ Ｐゴシック" charset="-128"/>
            </a:endParaRPr>
          </a:p>
        </p:txBody>
      </p:sp>
      <p:pic>
        <p:nvPicPr>
          <p:cNvPr id="16388" name="Picture 1" descr="Seal3light.jpg"/>
          <p:cNvPicPr>
            <a:picLocks noChangeAspect="1"/>
          </p:cNvPicPr>
          <p:nvPr/>
        </p:nvPicPr>
        <p:blipFill>
          <a:blip r:embed="rId3" cstate="print"/>
          <a:srcRect/>
          <a:stretch>
            <a:fillRect/>
          </a:stretch>
        </p:blipFill>
        <p:spPr bwMode="auto">
          <a:xfrm>
            <a:off x="0" y="0"/>
            <a:ext cx="1362075" cy="1295400"/>
          </a:xfrm>
          <a:prstGeom prst="rect">
            <a:avLst/>
          </a:prstGeom>
          <a:noFill/>
          <a:ln w="9525">
            <a:noFill/>
            <a:miter lim="800000"/>
            <a:headEnd/>
            <a:tailEnd/>
          </a:ln>
        </p:spPr>
      </p:pic>
      <p:sp>
        <p:nvSpPr>
          <p:cNvPr id="4" name="Footer Placeholder 3"/>
          <p:cNvSpPr>
            <a:spLocks noGrp="1"/>
          </p:cNvSpPr>
          <p:nvPr>
            <p:ph type="ftr" sz="quarter" idx="11"/>
          </p:nvPr>
        </p:nvSpPr>
        <p:spPr>
          <a:xfrm>
            <a:off x="5867400" y="6172200"/>
            <a:ext cx="2895600" cy="533400"/>
          </a:xfrm>
        </p:spPr>
        <p:txBody>
          <a:bodyPr/>
          <a:lstStyle/>
          <a:p>
            <a:pPr>
              <a:defRPr/>
            </a:pPr>
            <a:r>
              <a:rPr lang="en-US" dirty="0"/>
              <a:t>Developed by the Office of Special Education Services, Houston ISD Houston, TX</a:t>
            </a:r>
          </a:p>
        </p:txBody>
      </p:sp>
    </p:spTree>
  </p:cSld>
  <p:clrMapOvr>
    <a:masterClrMapping/>
  </p:clrMapOvr>
  <p:transition spd="slow">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182880"/>
            <a:ext cx="7086600" cy="1111664"/>
          </a:xfrm>
        </p:spPr>
        <p:txBody>
          <a:bodyPr>
            <a:normAutofit fontScale="90000"/>
          </a:bodyPr>
          <a:lstStyle/>
          <a:p>
            <a:pPr eaLnBrk="1" fontAlgn="auto" hangingPunct="1">
              <a:spcAft>
                <a:spcPts val="0"/>
              </a:spcAft>
              <a:defRPr/>
            </a:pPr>
            <a:r>
              <a:rPr lang="en-US" dirty="0" smtClean="0">
                <a:solidFill>
                  <a:srgbClr val="000099"/>
                </a:solidFill>
              </a:rPr>
              <a:t>Supplementary Aids and Services</a:t>
            </a:r>
            <a:endParaRPr lang="en-US" dirty="0">
              <a:solidFill>
                <a:srgbClr val="000099"/>
              </a:solidFill>
            </a:endParaRPr>
          </a:p>
        </p:txBody>
      </p:sp>
      <p:sp>
        <p:nvSpPr>
          <p:cNvPr id="17411" name="Content Placeholder 2"/>
          <p:cNvSpPr>
            <a:spLocks noGrp="1"/>
          </p:cNvSpPr>
          <p:nvPr>
            <p:ph idx="1"/>
          </p:nvPr>
        </p:nvSpPr>
        <p:spPr>
          <a:xfrm>
            <a:off x="914400" y="1447800"/>
            <a:ext cx="6324600" cy="4038600"/>
          </a:xfrm>
        </p:spPr>
        <p:txBody>
          <a:bodyPr/>
          <a:lstStyle/>
          <a:p>
            <a:pPr eaLnBrk="1" hangingPunct="1"/>
            <a:r>
              <a:rPr lang="en-US" sz="2800" smtClean="0">
                <a:ea typeface="ＭＳ Ｐゴシック" charset="-128"/>
              </a:rPr>
              <a:t>Federal and state laws describe </a:t>
            </a:r>
            <a:r>
              <a:rPr lang="en-US" sz="2800" b="1" i="1" smtClean="0">
                <a:ea typeface="ＭＳ Ｐゴシック" charset="-128"/>
              </a:rPr>
              <a:t>Supplementary Aids and Services </a:t>
            </a:r>
            <a:r>
              <a:rPr lang="en-US" sz="2800" smtClean="0">
                <a:ea typeface="ＭＳ Ｐゴシック" charset="-128"/>
              </a:rPr>
              <a:t>as aids, services, and other supports that are provided in general education classes, other education-related settings, and in </a:t>
            </a:r>
            <a:r>
              <a:rPr lang="en-US" sz="2800" u="sng" smtClean="0">
                <a:ea typeface="ＭＳ Ｐゴシック" charset="-128"/>
              </a:rPr>
              <a:t>extracurricular and nonacademic settings</a:t>
            </a:r>
            <a:r>
              <a:rPr lang="en-US" sz="2800" smtClean="0">
                <a:ea typeface="ＭＳ Ｐゴシック" charset="-128"/>
              </a:rPr>
              <a:t>, </a:t>
            </a:r>
            <a:endParaRPr lang="en-US" smtClean="0">
              <a:ea typeface="ＭＳ Ｐゴシック" charset="-128"/>
            </a:endParaRPr>
          </a:p>
        </p:txBody>
      </p:sp>
      <p:pic>
        <p:nvPicPr>
          <p:cNvPr id="17412" name="Picture 1" descr="Seal3light.jpg"/>
          <p:cNvPicPr>
            <a:picLocks noChangeAspect="1"/>
          </p:cNvPicPr>
          <p:nvPr/>
        </p:nvPicPr>
        <p:blipFill>
          <a:blip r:embed="rId3" cstate="print"/>
          <a:srcRect/>
          <a:stretch>
            <a:fillRect/>
          </a:stretch>
        </p:blipFill>
        <p:spPr bwMode="auto">
          <a:xfrm>
            <a:off x="0" y="0"/>
            <a:ext cx="1362075" cy="1295400"/>
          </a:xfrm>
          <a:prstGeom prst="rect">
            <a:avLst/>
          </a:prstGeom>
          <a:noFill/>
          <a:ln w="9525">
            <a:noFill/>
            <a:miter lim="800000"/>
            <a:headEnd/>
            <a:tailEnd/>
          </a:ln>
        </p:spPr>
      </p:pic>
      <p:sp>
        <p:nvSpPr>
          <p:cNvPr id="4" name="Footer Placeholder 3"/>
          <p:cNvSpPr>
            <a:spLocks noGrp="1"/>
          </p:cNvSpPr>
          <p:nvPr>
            <p:ph type="ftr" sz="quarter" idx="11"/>
          </p:nvPr>
        </p:nvSpPr>
        <p:spPr>
          <a:xfrm>
            <a:off x="5867400" y="6248400"/>
            <a:ext cx="2895600" cy="365125"/>
          </a:xfrm>
        </p:spPr>
        <p:txBody>
          <a:bodyPr/>
          <a:lstStyle/>
          <a:p>
            <a:pPr>
              <a:defRPr/>
            </a:pPr>
            <a:r>
              <a:rPr lang="en-US" dirty="0"/>
              <a:t>Developed by the Office of Special Education Services, Houston ISD Houston, TX</a:t>
            </a:r>
          </a:p>
        </p:txBody>
      </p:sp>
    </p:spTree>
  </p:cSld>
  <p:clrMapOvr>
    <a:masterClrMapping/>
  </p:clrMapOvr>
  <p:transition spd="slow">
    <p:fade thruBlk="1"/>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4EFF95FCC68BE4FA9804289426F81B9" ma:contentTypeVersion="0" ma:contentTypeDescription="Create a new document." ma:contentTypeScope="" ma:versionID="6c5d983ce1b214e3d3b09ed60f371b65">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874FC4AA-EA06-4E53-A4F0-CADF13B441E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245E93AE-2113-4FE0-BFA4-0E81E069747D}">
  <ds:schemaRefs>
    <ds:schemaRef ds:uri="http://schemas.microsoft.com/sharepoint/v3/contenttype/forms"/>
  </ds:schemaRefs>
</ds:datastoreItem>
</file>

<file path=customXml/itemProps3.xml><?xml version="1.0" encoding="utf-8"?>
<ds:datastoreItem xmlns:ds="http://schemas.openxmlformats.org/officeDocument/2006/customXml" ds:itemID="{B5EC43CD-B499-4E63-8608-693A87506E28}">
  <ds:schemaRef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
  <TotalTime>21871</TotalTime>
  <Words>6566</Words>
  <Application>Microsoft Office PowerPoint</Application>
  <PresentationFormat>On-screen Show (4:3)</PresentationFormat>
  <Paragraphs>634</Paragraphs>
  <Slides>41</Slides>
  <Notes>41</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41</vt:i4>
      </vt:variant>
    </vt:vector>
  </HeadingPairs>
  <TitlesOfParts>
    <vt:vector size="53" baseType="lpstr">
      <vt:lpstr>Arial</vt:lpstr>
      <vt:lpstr>ＭＳ Ｐゴシック</vt:lpstr>
      <vt:lpstr>Lucida Sans Unicode</vt:lpstr>
      <vt:lpstr>Wingdings 3</vt:lpstr>
      <vt:lpstr>Verdana</vt:lpstr>
      <vt:lpstr>Wingdings 2</vt:lpstr>
      <vt:lpstr>Arial Narrow</vt:lpstr>
      <vt:lpstr>Tahoma</vt:lpstr>
      <vt:lpstr>Wingdings</vt:lpstr>
      <vt:lpstr>Calibri</vt:lpstr>
      <vt:lpstr>Courier New</vt:lpstr>
      <vt:lpstr>Concourse</vt:lpstr>
      <vt:lpstr>Slide 1</vt:lpstr>
      <vt:lpstr>Amount, Frequency, Duration, and Location in the IEP:</vt:lpstr>
      <vt:lpstr>The IEP</vt:lpstr>
      <vt:lpstr>The IEP</vt:lpstr>
      <vt:lpstr>Special Education</vt:lpstr>
      <vt:lpstr>Special Education</vt:lpstr>
      <vt:lpstr>Related Services</vt:lpstr>
      <vt:lpstr>Related Services</vt:lpstr>
      <vt:lpstr>Supplementary Aids and Services</vt:lpstr>
      <vt:lpstr>Supplementary Aids and Services</vt:lpstr>
      <vt:lpstr>Program Modifications and Supports for School Personnel</vt:lpstr>
      <vt:lpstr>Reviewing What You Have Learned</vt:lpstr>
      <vt:lpstr>Amount, Frequency, Duration, and Location in the IEP</vt:lpstr>
      <vt:lpstr>Why are Amount, Frequency, Duration, and Location in the IEP Important?</vt:lpstr>
      <vt:lpstr>TEA Guidance Related to Frequency</vt:lpstr>
      <vt:lpstr>TEA Guidance Related to Duration</vt:lpstr>
      <vt:lpstr>TEA Guidance Related to Duration</vt:lpstr>
      <vt:lpstr>TEA Guidance Related to Location</vt:lpstr>
      <vt:lpstr>TEA Guidance Related to Frequency,  Duration, and Location</vt:lpstr>
      <vt:lpstr>HISD Guidance Approved by TEA</vt:lpstr>
      <vt:lpstr>HISD Guidance Approved by TEA</vt:lpstr>
      <vt:lpstr>HISD Guidance Approved by TEA</vt:lpstr>
      <vt:lpstr>HISD Guidance Approved by TEA</vt:lpstr>
      <vt:lpstr>HISD Guidance Approved by TEA</vt:lpstr>
      <vt:lpstr>HISD Guidance Approved by TEA</vt:lpstr>
      <vt:lpstr>Applying the Requirements for Documenting Amount, Frequency, Duration, and Location in the IEP </vt:lpstr>
      <vt:lpstr>Applying the Requirements for Documenting Amount, Frequency, Duration, and Location in the IEP </vt:lpstr>
      <vt:lpstr>Applying the Requirements for Documenting Amount, Frequency, Duration, and Location in the IEP </vt:lpstr>
      <vt:lpstr>What are 3 Take Aways?</vt:lpstr>
      <vt:lpstr>What is Incorrect: Check for Understanding</vt:lpstr>
      <vt:lpstr>What is Incorrect: Check for Understanding</vt:lpstr>
      <vt:lpstr>What is Incorrect: Check for Understanding</vt:lpstr>
      <vt:lpstr>What is Incorrect: Check for Understanding</vt:lpstr>
      <vt:lpstr>How must the IEP describe the services to be provided?</vt:lpstr>
      <vt:lpstr>How must the IEP describe the services to be provided?</vt:lpstr>
      <vt:lpstr>Include the condition under which the services will be provided complex amount (frequency, duration, and location) </vt:lpstr>
      <vt:lpstr>Amount, Frequency, Duration, Location, and Condition: Putting them all together</vt:lpstr>
      <vt:lpstr>Reviewing What You Have Learned</vt:lpstr>
      <vt:lpstr>Reviewing What You Have Learned</vt:lpstr>
      <vt:lpstr>What are 3 Take Aways?</vt:lpstr>
      <vt:lpstr>Contact Us</vt:lpstr>
    </vt:vector>
  </TitlesOfParts>
  <Manager/>
  <Company>ESC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TEKS &amp; the IEP Process</dc:title>
  <dc:subject/>
  <dc:creator>Region 4</dc:creator>
  <cp:keywords/>
  <dc:description/>
  <cp:lastModifiedBy>HISD</cp:lastModifiedBy>
  <cp:revision>977</cp:revision>
  <cp:lastPrinted>2012-08-23T15:19:10Z</cp:lastPrinted>
  <dcterms:created xsi:type="dcterms:W3CDTF">2005-07-25T21:09:08Z</dcterms:created>
  <dcterms:modified xsi:type="dcterms:W3CDTF">2012-09-05T21:40:32Z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TC010731071033</vt:lpwstr>
  </property>
</Properties>
</file>